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256" r:id="rId2"/>
    <p:sldId id="2061" r:id="rId3"/>
    <p:sldId id="2064" r:id="rId4"/>
    <p:sldId id="2065" r:id="rId5"/>
    <p:sldId id="2062" r:id="rId6"/>
    <p:sldId id="2077" r:id="rId7"/>
    <p:sldId id="2067" r:id="rId8"/>
    <p:sldId id="2066" r:id="rId9"/>
    <p:sldId id="2069" r:id="rId10"/>
    <p:sldId id="2070" r:id="rId11"/>
    <p:sldId id="2071" r:id="rId12"/>
    <p:sldId id="2072" r:id="rId13"/>
    <p:sldId id="2073" r:id="rId14"/>
    <p:sldId id="2074" r:id="rId15"/>
    <p:sldId id="2075" r:id="rId16"/>
    <p:sldId id="2076" r:id="rId17"/>
    <p:sldId id="573" r:id="rId18"/>
    <p:sldId id="585" r:id="rId19"/>
    <p:sldId id="2078" r:id="rId20"/>
    <p:sldId id="554" r:id="rId21"/>
    <p:sldId id="533" r:id="rId22"/>
    <p:sldId id="768" r:id="rId23"/>
    <p:sldId id="770" r:id="rId24"/>
    <p:sldId id="553" r:id="rId25"/>
    <p:sldId id="568" r:id="rId26"/>
    <p:sldId id="2079" r:id="rId27"/>
    <p:sldId id="565" r:id="rId28"/>
    <p:sldId id="712" r:id="rId29"/>
    <p:sldId id="504" r:id="rId30"/>
    <p:sldId id="2080" r:id="rId31"/>
    <p:sldId id="2081" r:id="rId32"/>
    <p:sldId id="526" r:id="rId33"/>
    <p:sldId id="527" r:id="rId34"/>
    <p:sldId id="528" r:id="rId35"/>
    <p:sldId id="529" r:id="rId36"/>
    <p:sldId id="605" r:id="rId37"/>
    <p:sldId id="2082" r:id="rId38"/>
    <p:sldId id="1844" r:id="rId39"/>
    <p:sldId id="1933" r:id="rId40"/>
    <p:sldId id="1846" r:id="rId41"/>
    <p:sldId id="1943" r:id="rId42"/>
    <p:sldId id="2027" r:id="rId43"/>
    <p:sldId id="405"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FFFF"/>
    <a:srgbClr val="C0504D"/>
    <a:srgbClr val="007AC2"/>
    <a:srgbClr val="000000"/>
    <a:srgbClr val="A3238E"/>
    <a:srgbClr val="9BBB59"/>
    <a:srgbClr val="F79646"/>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2"/>
    <p:restoredTop sz="88998" autoAdjust="0"/>
  </p:normalViewPr>
  <p:slideViewPr>
    <p:cSldViewPr snapToGrid="0" snapToObjects="1">
      <p:cViewPr>
        <p:scale>
          <a:sx n="140" d="100"/>
          <a:sy n="140" d="100"/>
        </p:scale>
        <p:origin x="360" y="2168"/>
      </p:cViewPr>
      <p:guideLst>
        <p:guide orient="horz" pos="1620"/>
        <p:guide pos="2880"/>
      </p:guideLst>
    </p:cSldViewPr>
  </p:slideViewPr>
  <p:notesTextViewPr>
    <p:cViewPr>
      <p:scale>
        <a:sx n="100" d="100"/>
        <a:sy n="100" d="100"/>
      </p:scale>
      <p:origin x="0" y="0"/>
    </p:cViewPr>
  </p:notesTextViewPr>
  <p:sorterViewPr>
    <p:cViewPr>
      <p:scale>
        <a:sx n="96" d="100"/>
        <a:sy n="9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F2064B-6A1C-B445-8E5B-FDFABB0F306C}" type="datetimeFigureOut">
              <a:rPr lang="en-US" smtClean="0"/>
              <a:t>9/29/20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445267-E1A4-074A-A884-6BFE3F4EEE27}" type="slidenum">
              <a:rPr lang="en-US" smtClean="0"/>
              <a:t>‹#›</a:t>
            </a:fld>
            <a:endParaRPr lang="en-US"/>
          </a:p>
        </p:txBody>
      </p:sp>
    </p:spTree>
    <p:extLst>
      <p:ext uri="{BB962C8B-B14F-4D97-AF65-F5344CB8AC3E}">
        <p14:creationId xmlns:p14="http://schemas.microsoft.com/office/powerpoint/2010/main" val="156530941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A445267-E1A4-074A-A884-6BFE3F4EEE27}" type="slidenum">
              <a:rPr lang="en-US" smtClean="0"/>
              <a:t>1</a:t>
            </a:fld>
            <a:endParaRPr lang="en-US"/>
          </a:p>
        </p:txBody>
      </p:sp>
    </p:spTree>
    <p:extLst>
      <p:ext uri="{BB962C8B-B14F-4D97-AF65-F5344CB8AC3E}">
        <p14:creationId xmlns:p14="http://schemas.microsoft.com/office/powerpoint/2010/main" val="1085130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3D5C22-A69F-4D41-B221-88EBEA9F18FB}" type="slidenum">
              <a:rPr lang="en-US" smtClean="0"/>
              <a:t>24</a:t>
            </a:fld>
            <a:endParaRPr lang="en-US"/>
          </a:p>
        </p:txBody>
      </p:sp>
    </p:spTree>
    <p:extLst>
      <p:ext uri="{BB962C8B-B14F-4D97-AF65-F5344CB8AC3E}">
        <p14:creationId xmlns:p14="http://schemas.microsoft.com/office/powerpoint/2010/main" val="383388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data hierarchy</a:t>
            </a:r>
          </a:p>
          <a:p>
            <a:endParaRPr lang="en-US" dirty="0"/>
          </a:p>
          <a:p>
            <a:r>
              <a:rPr lang="en-US" dirty="0"/>
              <a:t>NVM messes with this because it’s almost as bit has hard drives but as fast as main memory – how does that change the rest of the computing system?</a:t>
            </a:r>
          </a:p>
        </p:txBody>
      </p:sp>
      <p:sp>
        <p:nvSpPr>
          <p:cNvPr id="4" name="Slide Number Placeholder 3"/>
          <p:cNvSpPr>
            <a:spLocks noGrp="1"/>
          </p:cNvSpPr>
          <p:nvPr>
            <p:ph type="sldNum" sz="quarter" idx="5"/>
          </p:nvPr>
        </p:nvSpPr>
        <p:spPr/>
        <p:txBody>
          <a:bodyPr/>
          <a:lstStyle/>
          <a:p>
            <a:fld id="{7A445267-E1A4-074A-A884-6BFE3F4EEE27}" type="slidenum">
              <a:rPr lang="en-US" smtClean="0"/>
              <a:t>26</a:t>
            </a:fld>
            <a:endParaRPr lang="en-US"/>
          </a:p>
        </p:txBody>
      </p:sp>
    </p:spTree>
    <p:extLst>
      <p:ext uri="{BB962C8B-B14F-4D97-AF65-F5344CB8AC3E}">
        <p14:creationId xmlns:p14="http://schemas.microsoft.com/office/powerpoint/2010/main" val="2831851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things behave differently (that should not have) on shared machines (i.e. the cloud) – you can steal data!</a:t>
            </a:r>
          </a:p>
        </p:txBody>
      </p:sp>
      <p:sp>
        <p:nvSpPr>
          <p:cNvPr id="4" name="Slide Number Placeholder 3"/>
          <p:cNvSpPr>
            <a:spLocks noGrp="1"/>
          </p:cNvSpPr>
          <p:nvPr>
            <p:ph type="sldNum" sz="quarter" idx="5"/>
          </p:nvPr>
        </p:nvSpPr>
        <p:spPr/>
        <p:txBody>
          <a:bodyPr/>
          <a:lstStyle/>
          <a:p>
            <a:fld id="{7A445267-E1A4-074A-A884-6BFE3F4EEE27}" type="slidenum">
              <a:rPr lang="en-US" smtClean="0"/>
              <a:t>31</a:t>
            </a:fld>
            <a:endParaRPr lang="en-US"/>
          </a:p>
        </p:txBody>
      </p:sp>
    </p:spTree>
    <p:extLst>
      <p:ext uri="{BB962C8B-B14F-4D97-AF65-F5344CB8AC3E}">
        <p14:creationId xmlns:p14="http://schemas.microsoft.com/office/powerpoint/2010/main" val="1379424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simple pipeline, which is at the heart of every processor; we’ll learn about this in class</a:t>
            </a:r>
          </a:p>
        </p:txBody>
      </p:sp>
      <p:sp>
        <p:nvSpPr>
          <p:cNvPr id="4" name="Slide Number Placeholder 3"/>
          <p:cNvSpPr>
            <a:spLocks noGrp="1"/>
          </p:cNvSpPr>
          <p:nvPr>
            <p:ph type="sldNum" sz="quarter" idx="5"/>
          </p:nvPr>
        </p:nvSpPr>
        <p:spPr/>
        <p:txBody>
          <a:bodyPr/>
          <a:lstStyle/>
          <a:p>
            <a:fld id="{7A445267-E1A4-074A-A884-6BFE3F4EEE27}" type="slidenum">
              <a:rPr lang="en-US" smtClean="0"/>
              <a:t>32</a:t>
            </a:fld>
            <a:endParaRPr lang="en-US"/>
          </a:p>
        </p:txBody>
      </p:sp>
    </p:spTree>
    <p:extLst>
      <p:ext uri="{BB962C8B-B14F-4D97-AF65-F5344CB8AC3E}">
        <p14:creationId xmlns:p14="http://schemas.microsoft.com/office/powerpoint/2010/main" val="1998833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Hadi</a:t>
            </a:r>
            <a:r>
              <a:rPr lang="en-US" dirty="0"/>
              <a:t> and Steve examples were architecture that makes changes across the whole stack</a:t>
            </a:r>
          </a:p>
          <a:p>
            <a:endParaRPr lang="en-US" dirty="0"/>
          </a:p>
          <a:p>
            <a:r>
              <a:rPr lang="en-US" dirty="0"/>
              <a:t>Dean example makes changes at a very targeted point to make </a:t>
            </a:r>
            <a:r>
              <a:rPr lang="en-US" i="1" dirty="0"/>
              <a:t>promises</a:t>
            </a:r>
            <a:r>
              <a:rPr lang="en-US" i="0" dirty="0"/>
              <a:t> across the stack hold true again</a:t>
            </a:r>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36</a:t>
            </a:fld>
            <a:endParaRPr lang="en-US"/>
          </a:p>
        </p:txBody>
      </p:sp>
    </p:spTree>
    <p:extLst>
      <p:ext uri="{BB962C8B-B14F-4D97-AF65-F5344CB8AC3E}">
        <p14:creationId xmlns:p14="http://schemas.microsoft.com/office/powerpoint/2010/main" val="2075412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 feature of modern computing classes is the amount of energy storage required to allow their operation</a:t>
            </a:r>
          </a:p>
          <a:p>
            <a:endParaRPr lang="en-US" dirty="0"/>
          </a:p>
          <a:p>
            <a:endParaRPr lang="en-US" dirty="0"/>
          </a:p>
          <a:p>
            <a:r>
              <a:rPr lang="en-US" dirty="0"/>
              <a:t>Clip art: http://</a:t>
            </a:r>
            <a:r>
              <a:rPr lang="en-US" dirty="0" err="1"/>
              <a:t>www.ctecsolar.com</a:t>
            </a:r>
            <a:r>
              <a:rPr lang="en-US" dirty="0"/>
              <a:t>/cut-cord-electric-company/</a:t>
            </a:r>
          </a:p>
          <a:p>
            <a:r>
              <a:rPr lang="en-US" dirty="0"/>
              <a:t>X-rays: </a:t>
            </a:r>
            <a:r>
              <a:rPr lang="en-US" dirty="0" err="1"/>
              <a:t>iFixit</a:t>
            </a:r>
            <a:r>
              <a:rPr lang="en-US" dirty="0"/>
              <a:t> teardowns</a:t>
            </a:r>
          </a:p>
        </p:txBody>
      </p:sp>
      <p:sp>
        <p:nvSpPr>
          <p:cNvPr id="4" name="Slide Number Placeholder 3"/>
          <p:cNvSpPr>
            <a:spLocks noGrp="1"/>
          </p:cNvSpPr>
          <p:nvPr>
            <p:ph type="sldNum" sz="quarter" idx="5"/>
          </p:nvPr>
        </p:nvSpPr>
        <p:spPr/>
        <p:txBody>
          <a:bodyPr/>
          <a:lstStyle/>
          <a:p>
            <a:fld id="{7A445267-E1A4-074A-A884-6BFE3F4EEE27}" type="slidenum">
              <a:rPr lang="en-US" smtClean="0"/>
              <a:t>38</a:t>
            </a:fld>
            <a:endParaRPr lang="en-US"/>
          </a:p>
        </p:txBody>
      </p:sp>
    </p:spTree>
    <p:extLst>
      <p:ext uri="{BB962C8B-B14F-4D97-AF65-F5344CB8AC3E}">
        <p14:creationId xmlns:p14="http://schemas.microsoft.com/office/powerpoint/2010/main" val="1302176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Clip art: http://</a:t>
            </a:r>
            <a:r>
              <a:rPr lang="en-US" dirty="0" err="1"/>
              <a:t>www.ctecsolar.com</a:t>
            </a:r>
            <a:r>
              <a:rPr lang="en-US" dirty="0"/>
              <a:t>/cut-cord-electric-company/</a:t>
            </a:r>
          </a:p>
          <a:p>
            <a:r>
              <a:rPr lang="en-US" dirty="0"/>
              <a:t>X-rays: </a:t>
            </a:r>
            <a:r>
              <a:rPr lang="en-US" dirty="0" err="1"/>
              <a:t>iFixit</a:t>
            </a:r>
            <a:r>
              <a:rPr lang="en-US" dirty="0"/>
              <a:t> teardowns</a:t>
            </a:r>
          </a:p>
          <a:p>
            <a:endParaRPr lang="en-US" dirty="0"/>
          </a:p>
          <a:p>
            <a:r>
              <a:rPr lang="en-US" dirty="0"/>
              <a:t>Watch: 291.8e-3 / 5e-6 = 58360</a:t>
            </a:r>
          </a:p>
          <a:p>
            <a:r>
              <a:rPr lang="en-US" dirty="0"/>
              <a:t>Phone: 2659e-3 / 5e-6 = 531800</a:t>
            </a:r>
          </a:p>
          <a:p>
            <a:endParaRPr lang="en-US" dirty="0"/>
          </a:p>
          <a:p>
            <a:r>
              <a:rPr lang="en-US" dirty="0"/>
              <a:t>Not the greatest paper, but maybe a reasonable estimate of actual power draw of </a:t>
            </a:r>
            <a:r>
              <a:rPr lang="en-US" dirty="0" err="1"/>
              <a:t>iphone</a:t>
            </a:r>
            <a:r>
              <a:rPr lang="en-US" dirty="0"/>
              <a:t> 5s: https://</a:t>
            </a:r>
            <a:r>
              <a:rPr lang="en-US" dirty="0" err="1"/>
              <a:t>arxiv.org</a:t>
            </a:r>
            <a:r>
              <a:rPr lang="en-US" dirty="0"/>
              <a:t>/pdf/1606.05576.pdf</a:t>
            </a:r>
          </a:p>
          <a:p>
            <a:r>
              <a:rPr lang="en-US" dirty="0"/>
              <a:t>1560 </a:t>
            </a:r>
            <a:r>
              <a:rPr lang="en-US" dirty="0" err="1"/>
              <a:t>mAh</a:t>
            </a:r>
            <a:r>
              <a:rPr lang="en-US" dirty="0"/>
              <a:t> / 51.27h = 0.0305 A</a:t>
            </a:r>
          </a:p>
          <a:p>
            <a:r>
              <a:rPr lang="en-US" dirty="0"/>
              <a:t>(.005 </a:t>
            </a:r>
            <a:r>
              <a:rPr lang="en-US" dirty="0" err="1"/>
              <a:t>mAh</a:t>
            </a:r>
            <a:r>
              <a:rPr lang="en-US" dirty="0"/>
              <a:t>) / (0.03046875 amperes) = 0.590769231 seconds</a:t>
            </a:r>
          </a:p>
        </p:txBody>
      </p:sp>
      <p:sp>
        <p:nvSpPr>
          <p:cNvPr id="4" name="Slide Number Placeholder 3"/>
          <p:cNvSpPr>
            <a:spLocks noGrp="1"/>
          </p:cNvSpPr>
          <p:nvPr>
            <p:ph type="sldNum" sz="quarter" idx="5"/>
          </p:nvPr>
        </p:nvSpPr>
        <p:spPr/>
        <p:txBody>
          <a:bodyPr/>
          <a:lstStyle/>
          <a:p>
            <a:fld id="{7A445267-E1A4-074A-A884-6BFE3F4EEE27}" type="slidenum">
              <a:rPr lang="en-US" smtClean="0"/>
              <a:t>39</a:t>
            </a:fld>
            <a:endParaRPr lang="en-US"/>
          </a:p>
        </p:txBody>
      </p:sp>
    </p:spTree>
    <p:extLst>
      <p:ext uri="{BB962C8B-B14F-4D97-AF65-F5344CB8AC3E}">
        <p14:creationId xmlns:p14="http://schemas.microsoft.com/office/powerpoint/2010/main" val="1492956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Clip art: http://</a:t>
            </a:r>
            <a:r>
              <a:rPr lang="en-US" dirty="0" err="1"/>
              <a:t>www.ctecsolar.com</a:t>
            </a:r>
            <a:r>
              <a:rPr lang="en-US" dirty="0"/>
              <a:t>/cut-cord-electric-company/</a:t>
            </a:r>
          </a:p>
          <a:p>
            <a:r>
              <a:rPr lang="en-US" dirty="0"/>
              <a:t>X-rays: </a:t>
            </a:r>
            <a:r>
              <a:rPr lang="en-US" dirty="0" err="1"/>
              <a:t>iFixit</a:t>
            </a:r>
            <a:r>
              <a:rPr lang="en-US" dirty="0"/>
              <a:t> teardowns</a:t>
            </a:r>
          </a:p>
          <a:p>
            <a:endParaRPr lang="en-US" dirty="0"/>
          </a:p>
          <a:p>
            <a:r>
              <a:rPr lang="en-US" dirty="0"/>
              <a:t>Watch: 291.8e-3 / 5e-6 = 58360</a:t>
            </a:r>
          </a:p>
          <a:p>
            <a:r>
              <a:rPr lang="en-US" dirty="0"/>
              <a:t>Phone: 2659e-3 / 5e-6 = 531800</a:t>
            </a:r>
          </a:p>
        </p:txBody>
      </p:sp>
      <p:sp>
        <p:nvSpPr>
          <p:cNvPr id="4" name="Slide Number Placeholder 3"/>
          <p:cNvSpPr>
            <a:spLocks noGrp="1"/>
          </p:cNvSpPr>
          <p:nvPr>
            <p:ph type="sldNum" sz="quarter" idx="5"/>
          </p:nvPr>
        </p:nvSpPr>
        <p:spPr/>
        <p:txBody>
          <a:bodyPr/>
          <a:lstStyle/>
          <a:p>
            <a:fld id="{7A445267-E1A4-074A-A884-6BFE3F4EEE27}" type="slidenum">
              <a:rPr lang="en-US" smtClean="0"/>
              <a:t>40</a:t>
            </a:fld>
            <a:endParaRPr lang="en-US"/>
          </a:p>
        </p:txBody>
      </p:sp>
    </p:spTree>
    <p:extLst>
      <p:ext uri="{BB962C8B-B14F-4D97-AF65-F5344CB8AC3E}">
        <p14:creationId xmlns:p14="http://schemas.microsoft.com/office/powerpoint/2010/main" val="2211733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445267-E1A4-074A-A884-6BFE3F4EEE27}" type="slidenum">
              <a:rPr lang="en-US" smtClean="0"/>
              <a:t>41</a:t>
            </a:fld>
            <a:endParaRPr lang="en-US"/>
          </a:p>
        </p:txBody>
      </p:sp>
    </p:spTree>
    <p:extLst>
      <p:ext uri="{BB962C8B-B14F-4D97-AF65-F5344CB8AC3E}">
        <p14:creationId xmlns:p14="http://schemas.microsoft.com/office/powerpoint/2010/main" val="113826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architects responsible for the design, pulling all the pieces together, high-level vision</a:t>
            </a:r>
          </a:p>
        </p:txBody>
      </p:sp>
      <p:sp>
        <p:nvSpPr>
          <p:cNvPr id="4" name="Slide Number Placeholder 3"/>
          <p:cNvSpPr>
            <a:spLocks noGrp="1"/>
          </p:cNvSpPr>
          <p:nvPr>
            <p:ph type="sldNum" sz="quarter" idx="5"/>
          </p:nvPr>
        </p:nvSpPr>
        <p:spPr/>
        <p:txBody>
          <a:bodyPr/>
          <a:lstStyle/>
          <a:p>
            <a:fld id="{7A445267-E1A4-074A-A884-6BFE3F4EEE27}" type="slidenum">
              <a:rPr lang="en-US" smtClean="0"/>
              <a:t>2</a:t>
            </a:fld>
            <a:endParaRPr lang="en-US"/>
          </a:p>
        </p:txBody>
      </p:sp>
    </p:spTree>
    <p:extLst>
      <p:ext uri="{BB962C8B-B14F-4D97-AF65-F5344CB8AC3E}">
        <p14:creationId xmlns:p14="http://schemas.microsoft.com/office/powerpoint/2010/main" val="1652222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 the orange boxes exist as layers because architects described how to effectively decompose systems</a:t>
            </a:r>
          </a:p>
          <a:p>
            <a:r>
              <a:rPr lang="en-US" dirty="0"/>
              <a:t> -- echo and amplify H&amp;P’s tenet: “Use Abstractions to Simplify Design”</a:t>
            </a:r>
          </a:p>
          <a:p>
            <a:endParaRPr lang="en-US" dirty="0"/>
          </a:p>
          <a:p>
            <a:r>
              <a:rPr lang="en-US" dirty="0"/>
              <a:t>This class focuses on the classic foundations of arch: [top-down] how does software talk to hardware, [bottom-up] how to turn digital logic into computable elements, [put it together] how to best put these pieces together</a:t>
            </a:r>
          </a:p>
        </p:txBody>
      </p:sp>
      <p:sp>
        <p:nvSpPr>
          <p:cNvPr id="4" name="Slide Number Placeholder 3"/>
          <p:cNvSpPr>
            <a:spLocks noGrp="1"/>
          </p:cNvSpPr>
          <p:nvPr>
            <p:ph type="sldNum" sz="quarter" idx="5"/>
          </p:nvPr>
        </p:nvSpPr>
        <p:spPr/>
        <p:txBody>
          <a:bodyPr/>
          <a:lstStyle/>
          <a:p>
            <a:fld id="{7A445267-E1A4-074A-A884-6BFE3F4EEE27}" type="slidenum">
              <a:rPr lang="en-US" smtClean="0"/>
              <a:t>4</a:t>
            </a:fld>
            <a:endParaRPr lang="en-US"/>
          </a:p>
        </p:txBody>
      </p:sp>
    </p:spTree>
    <p:extLst>
      <p:ext uri="{BB962C8B-B14F-4D97-AF65-F5344CB8AC3E}">
        <p14:creationId xmlns:p14="http://schemas.microsoft.com/office/powerpoint/2010/main" val="140000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abstraction?</a:t>
            </a:r>
          </a:p>
        </p:txBody>
      </p:sp>
      <p:sp>
        <p:nvSpPr>
          <p:cNvPr id="4" name="Slide Number Placeholder 3"/>
          <p:cNvSpPr>
            <a:spLocks noGrp="1"/>
          </p:cNvSpPr>
          <p:nvPr>
            <p:ph type="sldNum" sz="quarter" idx="5"/>
          </p:nvPr>
        </p:nvSpPr>
        <p:spPr/>
        <p:txBody>
          <a:bodyPr/>
          <a:lstStyle/>
          <a:p>
            <a:fld id="{7A445267-E1A4-074A-A884-6BFE3F4EEE27}" type="slidenum">
              <a:rPr lang="en-US" smtClean="0"/>
              <a:t>5</a:t>
            </a:fld>
            <a:endParaRPr lang="en-US"/>
          </a:p>
        </p:txBody>
      </p:sp>
    </p:spTree>
    <p:extLst>
      <p:ext uri="{BB962C8B-B14F-4D97-AF65-F5344CB8AC3E}">
        <p14:creationId xmlns:p14="http://schemas.microsoft.com/office/powerpoint/2010/main" val="152165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an abstraction?</a:t>
            </a:r>
          </a:p>
        </p:txBody>
      </p:sp>
      <p:sp>
        <p:nvSpPr>
          <p:cNvPr id="4" name="Slide Number Placeholder 3"/>
          <p:cNvSpPr>
            <a:spLocks noGrp="1"/>
          </p:cNvSpPr>
          <p:nvPr>
            <p:ph type="sldNum" sz="quarter" idx="5"/>
          </p:nvPr>
        </p:nvSpPr>
        <p:spPr/>
        <p:txBody>
          <a:bodyPr/>
          <a:lstStyle/>
          <a:p>
            <a:fld id="{7A445267-E1A4-074A-A884-6BFE3F4EEE27}" type="slidenum">
              <a:rPr lang="en-US" smtClean="0"/>
              <a:t>6</a:t>
            </a:fld>
            <a:endParaRPr lang="en-US"/>
          </a:p>
        </p:txBody>
      </p:sp>
    </p:spTree>
    <p:extLst>
      <p:ext uri="{BB962C8B-B14F-4D97-AF65-F5344CB8AC3E}">
        <p14:creationId xmlns:p14="http://schemas.microsoft.com/office/powerpoint/2010/main" val="360228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 Computing Technologies”</a:t>
            </a:r>
          </a:p>
          <a:p>
            <a:endParaRPr lang="en-US" dirty="0"/>
          </a:p>
          <a:p>
            <a:r>
              <a:rPr lang="en-US" dirty="0"/>
              <a:t>Look at how ideas are inter-related; approx. comp will evolve from </a:t>
            </a:r>
          </a:p>
        </p:txBody>
      </p:sp>
      <p:sp>
        <p:nvSpPr>
          <p:cNvPr id="4" name="Slide Number Placeholder 3"/>
          <p:cNvSpPr>
            <a:spLocks noGrp="1"/>
          </p:cNvSpPr>
          <p:nvPr>
            <p:ph type="sldNum" sz="quarter" idx="5"/>
          </p:nvPr>
        </p:nvSpPr>
        <p:spPr/>
        <p:txBody>
          <a:bodyPr/>
          <a:lstStyle/>
          <a:p>
            <a:fld id="{7A445267-E1A4-074A-A884-6BFE3F4EEE27}" type="slidenum">
              <a:rPr lang="en-US" smtClean="0"/>
              <a:t>18</a:t>
            </a:fld>
            <a:endParaRPr lang="en-US"/>
          </a:p>
        </p:txBody>
      </p:sp>
    </p:spTree>
    <p:extLst>
      <p:ext uri="{BB962C8B-B14F-4D97-AF65-F5344CB8AC3E}">
        <p14:creationId xmlns:p14="http://schemas.microsoft.com/office/powerpoint/2010/main" val="2023996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0000"/>
              </a:lnSpc>
              <a:defRPr sz="1400"/>
            </a:pPr>
            <a:endParaRPr lang="en-US" dirty="0"/>
          </a:p>
        </p:txBody>
      </p:sp>
    </p:spTree>
    <p:extLst>
      <p:ext uri="{BB962C8B-B14F-4D97-AF65-F5344CB8AC3E}">
        <p14:creationId xmlns:p14="http://schemas.microsoft.com/office/powerpoint/2010/main" val="3426727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Conceptually, if we want to achieve higher privacy on a pretrained model using noise naively, we would incur huge amounts of accuracy loss.  Another method to achieve privacy for inference is HE, which is extremely compute intensive and Adds computing overhead to both server- and edge-sides. This is particularly concerning for the edge devices that are resource constrained.</a:t>
            </a:r>
          </a:p>
          <a:p>
            <a:endParaRPr/>
          </a:p>
          <a:p>
            <a:endParaRPr/>
          </a:p>
          <a:p>
            <a:endParaRPr/>
          </a:p>
          <a:p>
            <a:r>
              <a:t>We propose shredder, which learns noise distributions that are tolerated by the network and do not harm accuracy, while decreasing the amount of excessive information in the input. </a:t>
            </a:r>
          </a:p>
          <a:p>
            <a:endParaRPr/>
          </a:p>
        </p:txBody>
      </p:sp>
    </p:spTree>
    <p:extLst>
      <p:ext uri="{BB962C8B-B14F-4D97-AF65-F5344CB8AC3E}">
        <p14:creationId xmlns:p14="http://schemas.microsoft.com/office/powerpoint/2010/main" val="3417317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noRot="1" noChangeAspect="1"/>
          </p:cNvSpPr>
          <p:nvPr>
            <p:ph type="sldImg"/>
          </p:nvPr>
        </p:nvSpPr>
        <p:spPr>
          <a:xfrm>
            <a:off x="381000" y="685800"/>
            <a:ext cx="6096000" cy="3429000"/>
          </a:xfrm>
          <a:prstGeom prst="rect">
            <a:avLst/>
          </a:prstGeom>
        </p:spPr>
        <p:txBody>
          <a:bodyPr/>
          <a:lstStyle/>
          <a:p>
            <a:endParaRPr/>
          </a:p>
        </p:txBody>
      </p:sp>
      <p:sp>
        <p:nvSpPr>
          <p:cNvPr id="345" name="Shape 345"/>
          <p:cNvSpPr>
            <a:spLocks noGrp="1"/>
          </p:cNvSpPr>
          <p:nvPr>
            <p:ph type="body" sz="quarter" idx="1"/>
          </p:nvPr>
        </p:nvSpPr>
        <p:spPr>
          <a:prstGeom prst="rect">
            <a:avLst/>
          </a:prstGeom>
        </p:spPr>
        <p:txBody>
          <a:bodyPr/>
          <a:lstStyle/>
          <a:p>
            <a:endParaRPr/>
          </a:p>
          <a:p>
            <a:r>
              <a:t>Our execution model consists of splitting the neural network into 2 parts, and executing the first part on the edge device, and the second more compute intensive part on the cloud. To increase the privacy of the edge device, we add our randomly generated calibrated noise to the output of the edge partiontion, which obfuscate the excessive information, while maintaining the accuracy. </a:t>
            </a:r>
          </a:p>
        </p:txBody>
      </p:sp>
    </p:spTree>
    <p:extLst>
      <p:ext uri="{BB962C8B-B14F-4D97-AF65-F5344CB8AC3E}">
        <p14:creationId xmlns:p14="http://schemas.microsoft.com/office/powerpoint/2010/main" val="2591796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9" name="Slide Number Placeholder 5">
            <a:extLst>
              <a:ext uri="{FF2B5EF4-FFF2-40B4-BE49-F238E27FC236}">
                <a16:creationId xmlns:a16="http://schemas.microsoft.com/office/drawing/2014/main" id="{C4572777-4A4A-5E46-9687-6493DC1CD0C3}"/>
              </a:ext>
            </a:extLst>
          </p:cNvPr>
          <p:cNvSpPr>
            <a:spLocks noGrp="1"/>
          </p:cNvSpPr>
          <p:nvPr>
            <p:ph type="sldNum" sz="quarter" idx="12"/>
          </p:nvPr>
        </p:nvSpPr>
        <p:spPr>
          <a:xfrm>
            <a:off x="7315200" y="4767263"/>
            <a:ext cx="1371600" cy="273844"/>
          </a:xfrm>
          <a:prstGeom prst="rect">
            <a:avLst/>
          </a:prstGeom>
        </p:spPr>
        <p:txBody>
          <a:bodyPr/>
          <a:lstStyle>
            <a:lvl1pPr algn="r">
              <a:defRPr sz="800">
                <a:solidFill>
                  <a:schemeClr val="bg1">
                    <a:lumMod val="50000"/>
                  </a:schemeClr>
                </a:solidFill>
                <a:latin typeface="Seravek" panose="020B0503040000020004" pitchFamily="34" charset="0"/>
              </a:defRPr>
            </a:lvl1pPr>
          </a:lstStyle>
          <a:p>
            <a:fld id="{434A358D-2637-E146-A3BD-05BD470B507B}" type="slidenum">
              <a:rPr lang="en-US" smtClean="0"/>
              <a:pPr/>
              <a:t>‹#›</a:t>
            </a:fld>
            <a:endParaRPr lang="en-US"/>
          </a:p>
        </p:txBody>
      </p:sp>
    </p:spTree>
    <p:extLst>
      <p:ext uri="{BB962C8B-B14F-4D97-AF65-F5344CB8AC3E}">
        <p14:creationId xmlns:p14="http://schemas.microsoft.com/office/powerpoint/2010/main" val="3381049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60ECF384-0116-E146-807C-7D27516A35FB}"/>
              </a:ext>
            </a:extLst>
          </p:cNvPr>
          <p:cNvSpPr>
            <a:spLocks noGrp="1"/>
          </p:cNvSpPr>
          <p:nvPr>
            <p:ph type="dt" sz="half" idx="10"/>
          </p:nvPr>
        </p:nvSpPr>
        <p:spPr>
          <a:xfrm>
            <a:off x="457200" y="4767263"/>
            <a:ext cx="1371600" cy="273844"/>
          </a:xfrm>
          <a:prstGeom prst="rect">
            <a:avLst/>
          </a:prstGeom>
        </p:spPr>
        <p:txBody>
          <a:bodyPr/>
          <a:lstStyle/>
          <a:p>
            <a:r>
              <a:rPr lang="en-US" dirty="0"/>
              <a:t>CSE141</a:t>
            </a:r>
          </a:p>
        </p:txBody>
      </p:sp>
      <p:sp>
        <p:nvSpPr>
          <p:cNvPr id="8" name="Footer Placeholder 4">
            <a:extLst>
              <a:ext uri="{FF2B5EF4-FFF2-40B4-BE49-F238E27FC236}">
                <a16:creationId xmlns:a16="http://schemas.microsoft.com/office/drawing/2014/main" id="{1BB7AD98-776F-3947-BFA5-6D2C92B88259}"/>
              </a:ext>
            </a:extLst>
          </p:cNvPr>
          <p:cNvSpPr>
            <a:spLocks noGrp="1"/>
          </p:cNvSpPr>
          <p:nvPr>
            <p:ph type="ftr" sz="quarter" idx="11"/>
          </p:nvPr>
        </p:nvSpPr>
        <p:spPr>
          <a:xfrm>
            <a:off x="1828800" y="4767263"/>
            <a:ext cx="5486400" cy="273844"/>
          </a:xfrm>
          <a:prstGeom prst="rect">
            <a:avLst/>
          </a:prstGeom>
        </p:spPr>
        <p:txBody>
          <a:bodyPr/>
          <a:lstStyle/>
          <a:p>
            <a:r>
              <a:rPr lang="en-US" dirty="0"/>
              <a:t>CC BY-NC-ND Pat Pannuto – Slides adapted from Dean Tullsen</a:t>
            </a:r>
          </a:p>
        </p:txBody>
      </p:sp>
      <p:sp>
        <p:nvSpPr>
          <p:cNvPr id="9" name="Slide Number Placeholder 5">
            <a:extLst>
              <a:ext uri="{FF2B5EF4-FFF2-40B4-BE49-F238E27FC236}">
                <a16:creationId xmlns:a16="http://schemas.microsoft.com/office/drawing/2014/main" id="{63906A0A-210E-6748-8016-E3630E05C4B0}"/>
              </a:ext>
            </a:extLst>
          </p:cNvPr>
          <p:cNvSpPr>
            <a:spLocks noGrp="1"/>
          </p:cNvSpPr>
          <p:nvPr>
            <p:ph type="sldNum" sz="quarter" idx="12"/>
          </p:nvPr>
        </p:nvSpPr>
        <p:spPr>
          <a:xfrm>
            <a:off x="7315200" y="4767263"/>
            <a:ext cx="1371600" cy="273844"/>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2985729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C4D55C5F-A3A2-2F46-BFA5-1790D45A5394}"/>
              </a:ext>
            </a:extLst>
          </p:cNvPr>
          <p:cNvSpPr>
            <a:spLocks noGrp="1"/>
          </p:cNvSpPr>
          <p:nvPr>
            <p:ph type="dt" sz="half" idx="10"/>
          </p:nvPr>
        </p:nvSpPr>
        <p:spPr>
          <a:xfrm>
            <a:off x="457200" y="4767263"/>
            <a:ext cx="1371600" cy="273844"/>
          </a:xfrm>
          <a:prstGeom prst="rect">
            <a:avLst/>
          </a:prstGeom>
        </p:spPr>
        <p:txBody>
          <a:bodyPr/>
          <a:lstStyle/>
          <a:p>
            <a:r>
              <a:rPr lang="en-US" dirty="0"/>
              <a:t>CSE141</a:t>
            </a:r>
          </a:p>
        </p:txBody>
      </p:sp>
      <p:sp>
        <p:nvSpPr>
          <p:cNvPr id="8" name="Footer Placeholder 4">
            <a:extLst>
              <a:ext uri="{FF2B5EF4-FFF2-40B4-BE49-F238E27FC236}">
                <a16:creationId xmlns:a16="http://schemas.microsoft.com/office/drawing/2014/main" id="{2E430760-1803-504E-8ED3-E14B566F8537}"/>
              </a:ext>
            </a:extLst>
          </p:cNvPr>
          <p:cNvSpPr>
            <a:spLocks noGrp="1"/>
          </p:cNvSpPr>
          <p:nvPr>
            <p:ph type="ftr" sz="quarter" idx="11"/>
          </p:nvPr>
        </p:nvSpPr>
        <p:spPr>
          <a:xfrm>
            <a:off x="1828800" y="4767263"/>
            <a:ext cx="5486400" cy="273844"/>
          </a:xfrm>
          <a:prstGeom prst="rect">
            <a:avLst/>
          </a:prstGeom>
        </p:spPr>
        <p:txBody>
          <a:bodyPr/>
          <a:lstStyle/>
          <a:p>
            <a:r>
              <a:rPr lang="en-US" dirty="0"/>
              <a:t>CC BY-NC-ND Pat Pannuto – Slides adapted from Dean Tullsen</a:t>
            </a:r>
          </a:p>
        </p:txBody>
      </p:sp>
      <p:sp>
        <p:nvSpPr>
          <p:cNvPr id="9" name="Slide Number Placeholder 5">
            <a:extLst>
              <a:ext uri="{FF2B5EF4-FFF2-40B4-BE49-F238E27FC236}">
                <a16:creationId xmlns:a16="http://schemas.microsoft.com/office/drawing/2014/main" id="{1385345D-1434-9241-B289-7C6DB4B3A7ED}"/>
              </a:ext>
            </a:extLst>
          </p:cNvPr>
          <p:cNvSpPr>
            <a:spLocks noGrp="1"/>
          </p:cNvSpPr>
          <p:nvPr>
            <p:ph type="sldNum" sz="quarter" idx="12"/>
          </p:nvPr>
        </p:nvSpPr>
        <p:spPr>
          <a:xfrm>
            <a:off x="7315200" y="4767263"/>
            <a:ext cx="1371600" cy="273844"/>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683885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2" name="Shape 22"/>
          <p:cNvSpPr>
            <a:spLocks noGrp="1"/>
          </p:cNvSpPr>
          <p:nvPr>
            <p:ph type="pic" sz="half" idx="13"/>
          </p:nvPr>
        </p:nvSpPr>
        <p:spPr>
          <a:xfrm>
            <a:off x="1729249" y="334864"/>
            <a:ext cx="5678129" cy="3120926"/>
          </a:xfrm>
          <a:prstGeom prst="rect">
            <a:avLst/>
          </a:prstGeom>
        </p:spPr>
        <p:txBody>
          <a:bodyPr lIns="91439" tIns="45719" rIns="91439" bIns="45719" anchor="t">
            <a:noAutofit/>
          </a:bodyPr>
          <a:lstStyle/>
          <a:p>
            <a:endParaRPr/>
          </a:p>
        </p:txBody>
      </p:sp>
      <p:sp>
        <p:nvSpPr>
          <p:cNvPr id="23" name="Shape 23"/>
          <p:cNvSpPr>
            <a:spLocks noGrp="1"/>
          </p:cNvSpPr>
          <p:nvPr>
            <p:ph type="title"/>
          </p:nvPr>
        </p:nvSpPr>
        <p:spPr>
          <a:xfrm>
            <a:off x="1533833" y="3542854"/>
            <a:ext cx="6076335" cy="750094"/>
          </a:xfrm>
          <a:prstGeom prst="rect">
            <a:avLst/>
          </a:prstGeom>
        </p:spPr>
        <p:txBody>
          <a:bodyPr anchor="b"/>
          <a:lstStyle/>
          <a:p>
            <a:r>
              <a:t>Title Text</a:t>
            </a:r>
          </a:p>
        </p:txBody>
      </p:sp>
      <p:sp>
        <p:nvSpPr>
          <p:cNvPr id="24" name="Shape 24"/>
          <p:cNvSpPr>
            <a:spLocks noGrp="1"/>
          </p:cNvSpPr>
          <p:nvPr>
            <p:ph type="body" sz="quarter" idx="1"/>
          </p:nvPr>
        </p:nvSpPr>
        <p:spPr>
          <a:xfrm>
            <a:off x="1533833" y="4319737"/>
            <a:ext cx="6076335" cy="596057"/>
          </a:xfrm>
          <a:prstGeom prst="rect">
            <a:avLst/>
          </a:prstGeom>
        </p:spPr>
        <p:txBody>
          <a:bodyPr anchor="t"/>
          <a:lstStyle>
            <a:lvl1pPr marL="0" indent="0" algn="ctr">
              <a:spcBef>
                <a:spcPts val="0"/>
              </a:spcBef>
              <a:buSzTx/>
              <a:buNone/>
              <a:defRPr sz="1394"/>
            </a:lvl1pPr>
            <a:lvl2pPr marL="0" indent="99548" algn="ctr">
              <a:spcBef>
                <a:spcPts val="0"/>
              </a:spcBef>
              <a:buSzTx/>
              <a:buNone/>
              <a:defRPr sz="1394"/>
            </a:lvl2pPr>
            <a:lvl3pPr marL="0" indent="199095" algn="ctr">
              <a:spcBef>
                <a:spcPts val="0"/>
              </a:spcBef>
              <a:buSzTx/>
              <a:buNone/>
              <a:defRPr sz="1394"/>
            </a:lvl3pPr>
            <a:lvl4pPr marL="0" indent="298642" algn="ctr">
              <a:spcBef>
                <a:spcPts val="0"/>
              </a:spcBef>
              <a:buSzTx/>
              <a:buNone/>
              <a:defRPr sz="1394"/>
            </a:lvl4pPr>
            <a:lvl5pPr marL="0" indent="398189" algn="ctr">
              <a:spcBef>
                <a:spcPts val="0"/>
              </a:spcBef>
              <a:buSzTx/>
              <a:buNone/>
              <a:defRPr sz="1394"/>
            </a:lvl5pPr>
          </a:lstStyle>
          <a:p>
            <a:r>
              <a:t>Body Level One</a:t>
            </a:r>
          </a:p>
          <a:p>
            <a:pPr lvl="1"/>
            <a:r>
              <a:t>Body Level Two</a:t>
            </a:r>
          </a:p>
          <a:p>
            <a:pPr lvl="2"/>
            <a:r>
              <a:t>Body Level Three</a:t>
            </a:r>
          </a:p>
          <a:p>
            <a:pPr lvl="3"/>
            <a:r>
              <a:t>Body Level Four</a:t>
            </a:r>
          </a:p>
          <a:p>
            <a:pPr lvl="4"/>
            <a:r>
              <a:t>Body Level Five</a:t>
            </a:r>
          </a:p>
        </p:txBody>
      </p:sp>
      <p:sp>
        <p:nvSpPr>
          <p:cNvPr id="25" name="Shape 25"/>
          <p:cNvSpPr>
            <a:spLocks noGrp="1"/>
          </p:cNvSpPr>
          <p:nvPr>
            <p:ph type="sldNum" sz="quarter" idx="2"/>
          </p:nvPr>
        </p:nvSpPr>
        <p:spPr>
          <a:xfrm>
            <a:off x="4443204" y="4875610"/>
            <a:ext cx="250220" cy="17468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875916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 Top">
    <p:spTree>
      <p:nvGrpSpPr>
        <p:cNvPr id="1" name=""/>
        <p:cNvGrpSpPr/>
        <p:nvPr/>
      </p:nvGrpSpPr>
      <p:grpSpPr>
        <a:xfrm>
          <a:off x="0" y="0"/>
          <a:ext cx="0" cy="0"/>
          <a:chOff x="0" y="0"/>
          <a:chExt cx="0" cy="0"/>
        </a:xfrm>
      </p:grpSpPr>
      <p:sp>
        <p:nvSpPr>
          <p:cNvPr id="51" name="Title Text"/>
          <p:cNvSpPr txBox="1">
            <a:spLocks noGrp="1"/>
          </p:cNvSpPr>
          <p:nvPr>
            <p:ph type="title"/>
          </p:nvPr>
        </p:nvSpPr>
        <p:spPr>
          <a:prstGeom prst="rect">
            <a:avLst/>
          </a:prstGeom>
        </p:spPr>
        <p:txBody>
          <a:bodyPr/>
          <a:lstStyle/>
          <a:p>
            <a:r>
              <a:t>Title Text</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7195607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Rectangle 4"/>
          <p:cNvSpPr/>
          <p:nvPr userDrawn="1"/>
        </p:nvSpPr>
        <p:spPr>
          <a:xfrm>
            <a:off x="0" y="0"/>
            <a:ext cx="9144000" cy="1943100"/>
          </a:xfrm>
          <a:prstGeom prst="rect">
            <a:avLst/>
          </a:prstGeom>
          <a:solidFill>
            <a:schemeClr val="tx1"/>
          </a:solidFill>
          <a:ln w="19050">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2" name="Title 1"/>
          <p:cNvSpPr>
            <a:spLocks noGrp="1"/>
          </p:cNvSpPr>
          <p:nvPr>
            <p:ph type="ctrTitle"/>
          </p:nvPr>
        </p:nvSpPr>
        <p:spPr>
          <a:xfrm>
            <a:off x="400050" y="228600"/>
            <a:ext cx="8001000" cy="1485900"/>
          </a:xfrm>
        </p:spPr>
        <p:txBody>
          <a:bodyPr anchor="ctr">
            <a:normAutofit/>
          </a:bodyPr>
          <a:lstStyle>
            <a:lvl1pPr algn="l">
              <a:defRPr sz="405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2286000"/>
            <a:ext cx="6400800" cy="1505086"/>
          </a:xfrm>
        </p:spPr>
        <p:txBody>
          <a:bodyPr>
            <a:normAutofit/>
          </a:bodyPr>
          <a:lstStyle>
            <a:lvl1pPr marL="0" indent="0" algn="ctr">
              <a:buNone/>
              <a:defRPr sz="2250">
                <a:solidFill>
                  <a:srgbClr val="63656A"/>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6" name="Rectangle 5"/>
          <p:cNvSpPr/>
          <p:nvPr userDrawn="1"/>
        </p:nvSpPr>
        <p:spPr>
          <a:xfrm>
            <a:off x="8058150" y="4572000"/>
            <a:ext cx="1085850" cy="571500"/>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14" name="Content Placeholder 13"/>
          <p:cNvSpPr>
            <a:spLocks noGrp="1"/>
          </p:cNvSpPr>
          <p:nvPr>
            <p:ph sz="quarter" idx="10"/>
          </p:nvPr>
        </p:nvSpPr>
        <p:spPr>
          <a:xfrm>
            <a:off x="2314575" y="3943350"/>
            <a:ext cx="4514850" cy="971550"/>
          </a:xfrm>
        </p:spPr>
        <p:txBody>
          <a:bodyPr/>
          <a:lstStyle>
            <a:lvl1pPr marL="0" indent="0" algn="ctr">
              <a:buFontTx/>
              <a:buNone/>
              <a:defRPr kumimoji="0" lang="en-US" sz="1500" b="0" i="1" u="none" strike="noStrike" kern="1200" cap="none" spc="0" normalizeH="0" baseline="0" smtClean="0">
                <a:ln>
                  <a:noFill/>
                </a:ln>
                <a:solidFill>
                  <a:schemeClr val="accent5"/>
                </a:solidFill>
                <a:effectLst/>
                <a:uLnTx/>
                <a:uFillTx/>
                <a:latin typeface="Myriad Pro" charset="0"/>
                <a:ea typeface="Myriad Pro" charset="0"/>
                <a:cs typeface="Myriad Pro" charset="0"/>
              </a:defRPr>
            </a:lvl1pPr>
          </a:lstStyle>
          <a:p>
            <a:pPr lvl="0"/>
            <a:r>
              <a:rPr lang="en-US"/>
              <a:t>Edit Master text styles</a:t>
            </a:r>
          </a:p>
        </p:txBody>
      </p:sp>
      <p:grpSp>
        <p:nvGrpSpPr>
          <p:cNvPr id="9" name="Group 8"/>
          <p:cNvGrpSpPr/>
          <p:nvPr userDrawn="1"/>
        </p:nvGrpSpPr>
        <p:grpSpPr>
          <a:xfrm>
            <a:off x="6915150" y="4627540"/>
            <a:ext cx="2214268" cy="515960"/>
            <a:chOff x="2964610" y="5791200"/>
            <a:chExt cx="3283790" cy="765175"/>
          </a:xfrm>
        </p:grpSpPr>
        <p:pic>
          <p:nvPicPr>
            <p:cNvPr id="10" name="Picture 6"/>
            <p:cNvPicPr>
              <a:picLocks noChangeAspect="1" noChangeArrowheads="1"/>
            </p:cNvPicPr>
            <p:nvPr/>
          </p:nvPicPr>
          <p:blipFill>
            <a:blip r:embed="rId2" cstate="print"/>
            <a:srcRect l="31506" t="45283" r="14810" b="24528"/>
            <a:stretch>
              <a:fillRect/>
            </a:stretch>
          </p:blipFill>
          <p:spPr bwMode="auto">
            <a:xfrm>
              <a:off x="3581400" y="5791200"/>
              <a:ext cx="2667000" cy="457200"/>
            </a:xfrm>
            <a:prstGeom prst="rect">
              <a:avLst/>
            </a:prstGeom>
            <a:noFill/>
            <a:ln w="9525">
              <a:noFill/>
              <a:miter lim="800000"/>
              <a:headEnd/>
              <a:tailEnd/>
            </a:ln>
            <a:effectLst/>
          </p:spPr>
        </p:pic>
        <p:pic>
          <p:nvPicPr>
            <p:cNvPr id="11" name="Picture 6"/>
            <p:cNvPicPr>
              <a:picLocks noChangeAspect="1" noChangeArrowheads="1"/>
            </p:cNvPicPr>
            <p:nvPr/>
          </p:nvPicPr>
          <p:blipFill>
            <a:blip r:embed="rId3" cstate="print"/>
            <a:srcRect r="66641"/>
            <a:stretch>
              <a:fillRect/>
            </a:stretch>
          </p:blipFill>
          <p:spPr bwMode="auto">
            <a:xfrm>
              <a:off x="2964610" y="5791200"/>
              <a:ext cx="692989" cy="765175"/>
            </a:xfrm>
            <a:prstGeom prst="rect">
              <a:avLst/>
            </a:prstGeom>
            <a:noFill/>
            <a:ln w="9525">
              <a:noFill/>
              <a:miter lim="800000"/>
              <a:headEnd/>
              <a:tailEnd/>
            </a:ln>
            <a:effectLst/>
          </p:spPr>
        </p:pic>
        <p:pic>
          <p:nvPicPr>
            <p:cNvPr id="12" name="Picture 6"/>
            <p:cNvPicPr>
              <a:picLocks noChangeAspect="1" noChangeArrowheads="1"/>
            </p:cNvPicPr>
            <p:nvPr/>
          </p:nvPicPr>
          <p:blipFill rotWithShape="1">
            <a:blip r:embed="rId2" cstate="print"/>
            <a:srcRect l="33359" t="75472" r="5165" b="9789"/>
            <a:stretch/>
          </p:blipFill>
          <p:spPr bwMode="auto">
            <a:xfrm>
              <a:off x="3657600" y="6248400"/>
              <a:ext cx="2527671" cy="223221"/>
            </a:xfrm>
            <a:prstGeom prst="rect">
              <a:avLst/>
            </a:prstGeom>
            <a:noFill/>
            <a:ln w="9525">
              <a:noFill/>
              <a:miter lim="800000"/>
              <a:headEnd/>
              <a:tailEnd/>
            </a:ln>
            <a:effectLst/>
          </p:spPr>
        </p:pic>
      </p:grpSp>
    </p:spTree>
    <p:extLst>
      <p:ext uri="{BB962C8B-B14F-4D97-AF65-F5344CB8AC3E}">
        <p14:creationId xmlns:p14="http://schemas.microsoft.com/office/powerpoint/2010/main" val="1321599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mpty">
    <p:bg>
      <p:bgRef idx="1001">
        <a:schemeClr val="bg2"/>
      </p:bgRef>
    </p:bg>
    <p:spTree>
      <p:nvGrpSpPr>
        <p:cNvPr id="1" name=""/>
        <p:cNvGrpSpPr/>
        <p:nvPr/>
      </p:nvGrpSpPr>
      <p:grpSpPr>
        <a:xfrm>
          <a:off x="0" y="0"/>
          <a:ext cx="0" cy="0"/>
          <a:chOff x="0" y="0"/>
          <a:chExt cx="0" cy="0"/>
        </a:xfrm>
      </p:grpSpPr>
      <p:sp>
        <p:nvSpPr>
          <p:cNvPr id="2" name="Rectangle 1"/>
          <p:cNvSpPr/>
          <p:nvPr userDrawn="1"/>
        </p:nvSpPr>
        <p:spPr>
          <a:xfrm>
            <a:off x="0" y="4229100"/>
            <a:ext cx="9144000" cy="9144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Tree>
    <p:extLst>
      <p:ext uri="{BB962C8B-B14F-4D97-AF65-F5344CB8AC3E}">
        <p14:creationId xmlns:p14="http://schemas.microsoft.com/office/powerpoint/2010/main" val="157108617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Double Trouble Large">
    <p:bg>
      <p:bgRef idx="1001">
        <a:schemeClr val="bg2"/>
      </p:bgRef>
    </p:bg>
    <p:spTree>
      <p:nvGrpSpPr>
        <p:cNvPr id="1" name=""/>
        <p:cNvGrpSpPr/>
        <p:nvPr/>
      </p:nvGrpSpPr>
      <p:grpSpPr>
        <a:xfrm>
          <a:off x="0" y="0"/>
          <a:ext cx="0" cy="0"/>
          <a:chOff x="0" y="0"/>
          <a:chExt cx="0" cy="0"/>
        </a:xfrm>
      </p:grpSpPr>
      <p:sp>
        <p:nvSpPr>
          <p:cNvPr id="6" name="Rectangle 5"/>
          <p:cNvSpPr/>
          <p:nvPr userDrawn="1"/>
        </p:nvSpPr>
        <p:spPr>
          <a:xfrm>
            <a:off x="0" y="0"/>
            <a:ext cx="9144000" cy="1014956"/>
          </a:xfrm>
          <a:prstGeom prst="rect">
            <a:avLst/>
          </a:prstGeom>
          <a:solidFill>
            <a:schemeClr val="tx1"/>
          </a:solidFill>
          <a:ln w="19050">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9" name="Rectangle 8"/>
          <p:cNvSpPr/>
          <p:nvPr userDrawn="1"/>
        </p:nvSpPr>
        <p:spPr>
          <a:xfrm>
            <a:off x="0" y="4229100"/>
            <a:ext cx="9144000" cy="91440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2" name="Title 1"/>
          <p:cNvSpPr>
            <a:spLocks noGrp="1"/>
          </p:cNvSpPr>
          <p:nvPr>
            <p:ph type="title"/>
          </p:nvPr>
        </p:nvSpPr>
        <p:spPr>
          <a:xfrm>
            <a:off x="457200" y="43406"/>
            <a:ext cx="8229600" cy="971550"/>
          </a:xfrm>
        </p:spPr>
        <p:txBody>
          <a:bodyPr anchor="ctr">
            <a:noAutofit/>
          </a:bodyPr>
          <a:lstStyle>
            <a:lvl1pPr algn="l">
              <a:defRPr sz="3000" b="1" i="0">
                <a:solidFill>
                  <a:schemeClr val="bg1"/>
                </a:solidFill>
                <a:latin typeface="Myriad Pro Semibold" charset="0"/>
                <a:ea typeface="Myriad Pro Semibold" charset="0"/>
                <a:cs typeface="Myriad Pro Semibold" charset="0"/>
              </a:defRPr>
            </a:lvl1pPr>
          </a:lstStyle>
          <a:p>
            <a:r>
              <a:rPr lang="en-US"/>
              <a:t>Click to edit Master title style</a:t>
            </a:r>
            <a:endParaRPr lang="en-US" dirty="0"/>
          </a:p>
        </p:txBody>
      </p:sp>
      <p:sp>
        <p:nvSpPr>
          <p:cNvPr id="3" name="Content Placeholder 2"/>
          <p:cNvSpPr>
            <a:spLocks noGrp="1"/>
          </p:cNvSpPr>
          <p:nvPr>
            <p:ph idx="1"/>
          </p:nvPr>
        </p:nvSpPr>
        <p:spPr>
          <a:xfrm>
            <a:off x="457200" y="1143000"/>
            <a:ext cx="3943350" cy="3943350"/>
          </a:xfrm>
        </p:spPr>
        <p:txBody>
          <a:bodyPr anchor="ctr"/>
          <a:lstStyle>
            <a:lvl1pPr>
              <a:defRPr>
                <a:solidFill>
                  <a:schemeClr val="tx1"/>
                </a:solidFill>
                <a:latin typeface="Myriad Pro" charset="0"/>
                <a:ea typeface="Myriad Pro" charset="0"/>
                <a:cs typeface="Myriad Pro" charset="0"/>
              </a:defRPr>
            </a:lvl1pPr>
            <a:lvl2pPr>
              <a:defRPr>
                <a:solidFill>
                  <a:srgbClr val="0169A0"/>
                </a:solidFill>
                <a:latin typeface="Myriad Pro" charset="0"/>
                <a:ea typeface="Myriad Pro" charset="0"/>
                <a:cs typeface="Myriad Pro" charset="0"/>
              </a:defRPr>
            </a:lvl2pPr>
            <a:lvl3pPr>
              <a:defRPr>
                <a:latin typeface="Myriad Pro" charset="0"/>
                <a:ea typeface="Myriad Pro" charset="0"/>
                <a:cs typeface="Myriad Pro" charset="0"/>
              </a:defRPr>
            </a:lvl3pPr>
            <a:lvl4pPr>
              <a:defRPr>
                <a:latin typeface="Myriad Pro" charset="0"/>
                <a:ea typeface="Myriad Pro" charset="0"/>
                <a:cs typeface="Myriad Pro" charset="0"/>
              </a:defRPr>
            </a:lvl4pPr>
            <a:lvl5pPr>
              <a:defRPr>
                <a:latin typeface="Myriad Pro" charset="0"/>
                <a:ea typeface="Myriad Pro" charset="0"/>
                <a:cs typeface="Myriad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0"/>
          </p:nvPr>
        </p:nvSpPr>
        <p:spPr>
          <a:xfrm>
            <a:off x="4686300" y="1143000"/>
            <a:ext cx="4000500" cy="3943350"/>
          </a:xfrm>
        </p:spPr>
        <p:txBody>
          <a:bodyPr anchor="ctr"/>
          <a:lstStyle>
            <a:lvl1pPr>
              <a:defRPr>
                <a:solidFill>
                  <a:schemeClr val="tx1"/>
                </a:solidFill>
                <a:latin typeface="Myriad Pro" charset="0"/>
                <a:ea typeface="Myriad Pro" charset="0"/>
                <a:cs typeface="Myriad Pro" charset="0"/>
              </a:defRPr>
            </a:lvl1pPr>
            <a:lvl2pPr>
              <a:defRPr>
                <a:solidFill>
                  <a:srgbClr val="0169A0"/>
                </a:solidFill>
                <a:latin typeface="Myriad Pro" charset="0"/>
                <a:ea typeface="Myriad Pro" charset="0"/>
                <a:cs typeface="Myriad Pro" charset="0"/>
              </a:defRPr>
            </a:lvl2pPr>
            <a:lvl3pPr>
              <a:defRPr>
                <a:latin typeface="Myriad Pro" charset="0"/>
                <a:ea typeface="Myriad Pro" charset="0"/>
                <a:cs typeface="Myriad Pro" charset="0"/>
              </a:defRPr>
            </a:lvl3pPr>
            <a:lvl4pPr>
              <a:defRPr>
                <a:latin typeface="Myriad Pro" charset="0"/>
                <a:ea typeface="Myriad Pro" charset="0"/>
                <a:cs typeface="Myriad Pro" charset="0"/>
              </a:defRPr>
            </a:lvl4pPr>
            <a:lvl5pPr>
              <a:defRPr>
                <a:latin typeface="Myriad Pro" charset="0"/>
                <a:ea typeface="Myriad Pro" charset="0"/>
                <a:cs typeface="Myriad Pro"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914172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Only">
    <p:spTree>
      <p:nvGrpSpPr>
        <p:cNvPr id="1" name=""/>
        <p:cNvGrpSpPr/>
        <p:nvPr/>
      </p:nvGrpSpPr>
      <p:grpSpPr>
        <a:xfrm>
          <a:off x="0" y="0"/>
          <a:ext cx="0" cy="0"/>
          <a:chOff x="0" y="0"/>
          <a:chExt cx="0" cy="0"/>
        </a:xfrm>
      </p:grpSpPr>
      <p:sp>
        <p:nvSpPr>
          <p:cNvPr id="2" name="Holder 2"/>
          <p:cNvSpPr>
            <a:spLocks noGrp="1"/>
          </p:cNvSpPr>
          <p:nvPr>
            <p:ph type="title"/>
          </p:nvPr>
        </p:nvSpPr>
        <p:spPr>
          <a:xfrm>
            <a:off x="375224" y="218046"/>
            <a:ext cx="8393553" cy="482921"/>
          </a:xfrm>
        </p:spPr>
        <p:txBody>
          <a:bodyPr lIns="0" tIns="0" rIns="0" bIns="0"/>
          <a:lstStyle>
            <a:lvl1pPr>
              <a:defRPr sz="3138"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9/29/20</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defRPr sz="665" b="0" i="0">
                <a:solidFill>
                  <a:schemeClr val="tx1"/>
                </a:solidFill>
                <a:latin typeface="Arial"/>
                <a:cs typeface="Arial"/>
              </a:defRPr>
            </a:lvl1pPr>
          </a:lstStyle>
          <a:p>
            <a:pPr marL="8664">
              <a:spcBef>
                <a:spcPts val="20"/>
              </a:spcBef>
            </a:pPr>
            <a:fld id="{81D60167-4931-47E6-BA6A-407CBD079E47}" type="slidenum">
              <a:rPr lang="en-US" spc="5" smtClean="0">
                <a:solidFill>
                  <a:prstClr val="black"/>
                </a:solidFill>
              </a:rPr>
              <a:pPr marL="8664">
                <a:spcBef>
                  <a:spcPts val="20"/>
                </a:spcBef>
              </a:pPr>
              <a:t>‹#›</a:t>
            </a:fld>
            <a:endParaRPr lang="en-US" spc="5" dirty="0">
              <a:solidFill>
                <a:prstClr val="black"/>
              </a:solidFill>
            </a:endParaRPr>
          </a:p>
        </p:txBody>
      </p:sp>
    </p:spTree>
    <p:extLst>
      <p:ext uri="{BB962C8B-B14F-4D97-AF65-F5344CB8AC3E}">
        <p14:creationId xmlns:p14="http://schemas.microsoft.com/office/powerpoint/2010/main" val="3612972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400"/>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7315200" y="4767263"/>
            <a:ext cx="1371600" cy="273844"/>
          </a:xfrm>
          <a:prstGeom prst="rect">
            <a:avLst/>
          </a:prstGeom>
        </p:spPr>
        <p:txBody>
          <a:bodyPr/>
          <a:lstStyle>
            <a:lvl1pPr>
              <a:defRPr sz="800">
                <a:solidFill>
                  <a:schemeClr val="bg1">
                    <a:lumMod val="50000"/>
                  </a:schemeClr>
                </a:solidFill>
                <a:latin typeface="Seravek" panose="020B0503040000020004" pitchFamily="34" charset="0"/>
              </a:defRPr>
            </a:lvl1pPr>
          </a:lstStyle>
          <a:p>
            <a:pPr algn="r"/>
            <a:fld id="{434A358D-2637-E146-A3BD-05BD470B507B}" type="slidenum">
              <a:rPr lang="en-US" smtClean="0"/>
              <a:pPr algn="r"/>
              <a:t>‹#›</a:t>
            </a:fld>
            <a:endParaRPr lang="en-US" dirty="0"/>
          </a:p>
        </p:txBody>
      </p:sp>
    </p:spTree>
    <p:extLst>
      <p:ext uri="{BB962C8B-B14F-4D97-AF65-F5344CB8AC3E}">
        <p14:creationId xmlns:p14="http://schemas.microsoft.com/office/powerpoint/2010/main" val="2163634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7D90D492-3C35-6140-A490-D4E4524E8341}"/>
              </a:ext>
            </a:extLst>
          </p:cNvPr>
          <p:cNvSpPr>
            <a:spLocks noGrp="1"/>
          </p:cNvSpPr>
          <p:nvPr>
            <p:ph type="dt" sz="half" idx="10"/>
          </p:nvPr>
        </p:nvSpPr>
        <p:spPr>
          <a:xfrm>
            <a:off x="457200" y="4767263"/>
            <a:ext cx="1371600" cy="273844"/>
          </a:xfrm>
          <a:prstGeom prst="rect">
            <a:avLst/>
          </a:prstGeom>
        </p:spPr>
        <p:txBody>
          <a:bodyPr/>
          <a:lstStyle/>
          <a:p>
            <a:r>
              <a:rPr lang="en-US" dirty="0"/>
              <a:t>CSE141</a:t>
            </a:r>
          </a:p>
        </p:txBody>
      </p:sp>
      <p:sp>
        <p:nvSpPr>
          <p:cNvPr id="8" name="Footer Placeholder 4">
            <a:extLst>
              <a:ext uri="{FF2B5EF4-FFF2-40B4-BE49-F238E27FC236}">
                <a16:creationId xmlns:a16="http://schemas.microsoft.com/office/drawing/2014/main" id="{CC6C4AAE-B307-424A-A75E-4853479EAB91}"/>
              </a:ext>
            </a:extLst>
          </p:cNvPr>
          <p:cNvSpPr>
            <a:spLocks noGrp="1"/>
          </p:cNvSpPr>
          <p:nvPr>
            <p:ph type="ftr" sz="quarter" idx="11"/>
          </p:nvPr>
        </p:nvSpPr>
        <p:spPr>
          <a:xfrm>
            <a:off x="1828800" y="4767263"/>
            <a:ext cx="5486400" cy="273844"/>
          </a:xfrm>
          <a:prstGeom prst="rect">
            <a:avLst/>
          </a:prstGeom>
        </p:spPr>
        <p:txBody>
          <a:bodyPr/>
          <a:lstStyle/>
          <a:p>
            <a:r>
              <a:rPr lang="en-US" dirty="0"/>
              <a:t>CC BY-NC-ND Pat Pannuto – Slides adapted from Dean Tullsen</a:t>
            </a:r>
          </a:p>
        </p:txBody>
      </p:sp>
      <p:sp>
        <p:nvSpPr>
          <p:cNvPr id="9" name="Slide Number Placeholder 5">
            <a:extLst>
              <a:ext uri="{FF2B5EF4-FFF2-40B4-BE49-F238E27FC236}">
                <a16:creationId xmlns:a16="http://schemas.microsoft.com/office/drawing/2014/main" id="{D709E335-1AA7-FA41-9501-17A49EB0B9C6}"/>
              </a:ext>
            </a:extLst>
          </p:cNvPr>
          <p:cNvSpPr>
            <a:spLocks noGrp="1"/>
          </p:cNvSpPr>
          <p:nvPr>
            <p:ph type="sldNum" sz="quarter" idx="12"/>
          </p:nvPr>
        </p:nvSpPr>
        <p:spPr>
          <a:xfrm>
            <a:off x="7315200" y="4767263"/>
            <a:ext cx="1371600" cy="273844"/>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4070595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FB9610D1-8575-AB46-B049-9F20775D2604}"/>
              </a:ext>
            </a:extLst>
          </p:cNvPr>
          <p:cNvSpPr>
            <a:spLocks noGrp="1"/>
          </p:cNvSpPr>
          <p:nvPr>
            <p:ph type="dt" sz="half" idx="10"/>
          </p:nvPr>
        </p:nvSpPr>
        <p:spPr>
          <a:xfrm>
            <a:off x="457200" y="4767263"/>
            <a:ext cx="1371600" cy="273844"/>
          </a:xfrm>
          <a:prstGeom prst="rect">
            <a:avLst/>
          </a:prstGeom>
        </p:spPr>
        <p:txBody>
          <a:bodyPr/>
          <a:lstStyle/>
          <a:p>
            <a:r>
              <a:rPr lang="en-US" dirty="0"/>
              <a:t>CSE141</a:t>
            </a:r>
          </a:p>
        </p:txBody>
      </p:sp>
      <p:sp>
        <p:nvSpPr>
          <p:cNvPr id="9" name="Footer Placeholder 4">
            <a:extLst>
              <a:ext uri="{FF2B5EF4-FFF2-40B4-BE49-F238E27FC236}">
                <a16:creationId xmlns:a16="http://schemas.microsoft.com/office/drawing/2014/main" id="{D0FB2F4A-4C90-3743-8169-93ED0319710A}"/>
              </a:ext>
            </a:extLst>
          </p:cNvPr>
          <p:cNvSpPr>
            <a:spLocks noGrp="1"/>
          </p:cNvSpPr>
          <p:nvPr>
            <p:ph type="ftr" sz="quarter" idx="11"/>
          </p:nvPr>
        </p:nvSpPr>
        <p:spPr>
          <a:xfrm>
            <a:off x="1828800" y="4767263"/>
            <a:ext cx="5486400" cy="273844"/>
          </a:xfrm>
          <a:prstGeom prst="rect">
            <a:avLst/>
          </a:prstGeom>
        </p:spPr>
        <p:txBody>
          <a:bodyPr/>
          <a:lstStyle/>
          <a:p>
            <a:r>
              <a:rPr lang="en-US" dirty="0"/>
              <a:t>CC BY-NC-ND Pat Pannuto – Slides adapted from Dean Tullsen</a:t>
            </a:r>
          </a:p>
        </p:txBody>
      </p:sp>
      <p:sp>
        <p:nvSpPr>
          <p:cNvPr id="10" name="Slide Number Placeholder 5">
            <a:extLst>
              <a:ext uri="{FF2B5EF4-FFF2-40B4-BE49-F238E27FC236}">
                <a16:creationId xmlns:a16="http://schemas.microsoft.com/office/drawing/2014/main" id="{DFCD5224-4A6F-7E42-8B00-754543E307E5}"/>
              </a:ext>
            </a:extLst>
          </p:cNvPr>
          <p:cNvSpPr>
            <a:spLocks noGrp="1"/>
          </p:cNvSpPr>
          <p:nvPr>
            <p:ph type="sldNum" sz="quarter" idx="12"/>
          </p:nvPr>
        </p:nvSpPr>
        <p:spPr>
          <a:xfrm>
            <a:off x="7315200" y="4767263"/>
            <a:ext cx="1371600" cy="273844"/>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2190266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AF704055-4553-CE4A-BD00-69B83A2CAF98}"/>
              </a:ext>
            </a:extLst>
          </p:cNvPr>
          <p:cNvSpPr>
            <a:spLocks noGrp="1"/>
          </p:cNvSpPr>
          <p:nvPr>
            <p:ph type="dt" sz="half" idx="10"/>
          </p:nvPr>
        </p:nvSpPr>
        <p:spPr>
          <a:xfrm>
            <a:off x="457200" y="4767263"/>
            <a:ext cx="1371600" cy="273844"/>
          </a:xfrm>
          <a:prstGeom prst="rect">
            <a:avLst/>
          </a:prstGeom>
        </p:spPr>
        <p:txBody>
          <a:bodyPr/>
          <a:lstStyle/>
          <a:p>
            <a:r>
              <a:rPr lang="en-US" dirty="0"/>
              <a:t>CSE141</a:t>
            </a:r>
          </a:p>
        </p:txBody>
      </p:sp>
      <p:sp>
        <p:nvSpPr>
          <p:cNvPr id="11" name="Footer Placeholder 4">
            <a:extLst>
              <a:ext uri="{FF2B5EF4-FFF2-40B4-BE49-F238E27FC236}">
                <a16:creationId xmlns:a16="http://schemas.microsoft.com/office/drawing/2014/main" id="{E83D365A-DB80-F940-96DB-1EACDDE96197}"/>
              </a:ext>
            </a:extLst>
          </p:cNvPr>
          <p:cNvSpPr>
            <a:spLocks noGrp="1"/>
          </p:cNvSpPr>
          <p:nvPr>
            <p:ph type="ftr" sz="quarter" idx="11"/>
          </p:nvPr>
        </p:nvSpPr>
        <p:spPr>
          <a:xfrm>
            <a:off x="1828800" y="4767263"/>
            <a:ext cx="5486400" cy="273844"/>
          </a:xfrm>
          <a:prstGeom prst="rect">
            <a:avLst/>
          </a:prstGeom>
        </p:spPr>
        <p:txBody>
          <a:bodyPr/>
          <a:lstStyle/>
          <a:p>
            <a:r>
              <a:rPr lang="en-US" dirty="0"/>
              <a:t>CC BY-NC-ND Pat Pannuto – Slides adapted from Dean Tullsen</a:t>
            </a:r>
          </a:p>
        </p:txBody>
      </p:sp>
      <p:sp>
        <p:nvSpPr>
          <p:cNvPr id="12" name="Slide Number Placeholder 5">
            <a:extLst>
              <a:ext uri="{FF2B5EF4-FFF2-40B4-BE49-F238E27FC236}">
                <a16:creationId xmlns:a16="http://schemas.microsoft.com/office/drawing/2014/main" id="{E5607E39-4347-5B4A-B770-0DD134FAEFB7}"/>
              </a:ext>
            </a:extLst>
          </p:cNvPr>
          <p:cNvSpPr>
            <a:spLocks noGrp="1"/>
          </p:cNvSpPr>
          <p:nvPr>
            <p:ph type="sldNum" sz="quarter" idx="12"/>
          </p:nvPr>
        </p:nvSpPr>
        <p:spPr>
          <a:xfrm>
            <a:off x="7315200" y="4767263"/>
            <a:ext cx="1371600" cy="273844"/>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3495448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64675029-3143-A94C-8B1D-21D4E52FE782}"/>
              </a:ext>
            </a:extLst>
          </p:cNvPr>
          <p:cNvSpPr>
            <a:spLocks noGrp="1"/>
          </p:cNvSpPr>
          <p:nvPr>
            <p:ph type="dt" sz="half" idx="10"/>
          </p:nvPr>
        </p:nvSpPr>
        <p:spPr>
          <a:xfrm>
            <a:off x="457200" y="4767263"/>
            <a:ext cx="1371600" cy="273844"/>
          </a:xfrm>
          <a:prstGeom prst="rect">
            <a:avLst/>
          </a:prstGeom>
        </p:spPr>
        <p:txBody>
          <a:bodyPr/>
          <a:lstStyle/>
          <a:p>
            <a:r>
              <a:rPr lang="en-US" dirty="0"/>
              <a:t>CSE141</a:t>
            </a:r>
          </a:p>
        </p:txBody>
      </p:sp>
      <p:sp>
        <p:nvSpPr>
          <p:cNvPr id="7" name="Footer Placeholder 4">
            <a:extLst>
              <a:ext uri="{FF2B5EF4-FFF2-40B4-BE49-F238E27FC236}">
                <a16:creationId xmlns:a16="http://schemas.microsoft.com/office/drawing/2014/main" id="{A3155C7B-EEBB-EB4E-B209-F75E02BBD71E}"/>
              </a:ext>
            </a:extLst>
          </p:cNvPr>
          <p:cNvSpPr>
            <a:spLocks noGrp="1"/>
          </p:cNvSpPr>
          <p:nvPr>
            <p:ph type="ftr" sz="quarter" idx="11"/>
          </p:nvPr>
        </p:nvSpPr>
        <p:spPr>
          <a:xfrm>
            <a:off x="1828800" y="4767263"/>
            <a:ext cx="5486400" cy="273844"/>
          </a:xfrm>
          <a:prstGeom prst="rect">
            <a:avLst/>
          </a:prstGeom>
        </p:spPr>
        <p:txBody>
          <a:bodyPr/>
          <a:lstStyle/>
          <a:p>
            <a:r>
              <a:rPr lang="en-US" dirty="0"/>
              <a:t>CC BY-NC-ND Pat Pannuto – Slides adapted from Dean Tullsen</a:t>
            </a:r>
          </a:p>
        </p:txBody>
      </p:sp>
      <p:sp>
        <p:nvSpPr>
          <p:cNvPr id="8" name="Slide Number Placeholder 5">
            <a:extLst>
              <a:ext uri="{FF2B5EF4-FFF2-40B4-BE49-F238E27FC236}">
                <a16:creationId xmlns:a16="http://schemas.microsoft.com/office/drawing/2014/main" id="{C89E46ED-F1B0-814C-AC67-EA5B8178EF1A}"/>
              </a:ext>
            </a:extLst>
          </p:cNvPr>
          <p:cNvSpPr>
            <a:spLocks noGrp="1"/>
          </p:cNvSpPr>
          <p:nvPr>
            <p:ph type="sldNum" sz="quarter" idx="12"/>
          </p:nvPr>
        </p:nvSpPr>
        <p:spPr>
          <a:xfrm>
            <a:off x="7315200" y="4767263"/>
            <a:ext cx="1371600" cy="273844"/>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1182044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21C401B-7C0E-E444-BADB-CC660E2C1404}"/>
              </a:ext>
            </a:extLst>
          </p:cNvPr>
          <p:cNvSpPr>
            <a:spLocks noGrp="1"/>
          </p:cNvSpPr>
          <p:nvPr>
            <p:ph type="dt" sz="half" idx="10"/>
          </p:nvPr>
        </p:nvSpPr>
        <p:spPr>
          <a:xfrm>
            <a:off x="457200" y="4767263"/>
            <a:ext cx="1371600" cy="273844"/>
          </a:xfrm>
          <a:prstGeom prst="rect">
            <a:avLst/>
          </a:prstGeom>
        </p:spPr>
        <p:txBody>
          <a:bodyPr/>
          <a:lstStyle/>
          <a:p>
            <a:r>
              <a:rPr lang="en-US" dirty="0"/>
              <a:t>CSE141</a:t>
            </a:r>
          </a:p>
        </p:txBody>
      </p:sp>
      <p:sp>
        <p:nvSpPr>
          <p:cNvPr id="6" name="Footer Placeholder 4">
            <a:extLst>
              <a:ext uri="{FF2B5EF4-FFF2-40B4-BE49-F238E27FC236}">
                <a16:creationId xmlns:a16="http://schemas.microsoft.com/office/drawing/2014/main" id="{C2896AC9-2C80-FF43-A95D-51A3A63AFBB3}"/>
              </a:ext>
            </a:extLst>
          </p:cNvPr>
          <p:cNvSpPr>
            <a:spLocks noGrp="1"/>
          </p:cNvSpPr>
          <p:nvPr>
            <p:ph type="ftr" sz="quarter" idx="11"/>
          </p:nvPr>
        </p:nvSpPr>
        <p:spPr>
          <a:xfrm>
            <a:off x="1828800" y="4767263"/>
            <a:ext cx="5486400" cy="273844"/>
          </a:xfrm>
          <a:prstGeom prst="rect">
            <a:avLst/>
          </a:prstGeom>
        </p:spPr>
        <p:txBody>
          <a:bodyPr/>
          <a:lstStyle/>
          <a:p>
            <a:r>
              <a:rPr lang="en-US" dirty="0"/>
              <a:t>CC BY-NC-ND Pat Pannuto – Slides adapted from Dean Tullsen</a:t>
            </a:r>
          </a:p>
        </p:txBody>
      </p:sp>
      <p:sp>
        <p:nvSpPr>
          <p:cNvPr id="7" name="Slide Number Placeholder 5">
            <a:extLst>
              <a:ext uri="{FF2B5EF4-FFF2-40B4-BE49-F238E27FC236}">
                <a16:creationId xmlns:a16="http://schemas.microsoft.com/office/drawing/2014/main" id="{3FCCD2CB-EB09-BA40-9D81-DC6FB39E727C}"/>
              </a:ext>
            </a:extLst>
          </p:cNvPr>
          <p:cNvSpPr>
            <a:spLocks noGrp="1"/>
          </p:cNvSpPr>
          <p:nvPr>
            <p:ph type="sldNum" sz="quarter" idx="12"/>
          </p:nvPr>
        </p:nvSpPr>
        <p:spPr>
          <a:xfrm>
            <a:off x="7315200" y="4767263"/>
            <a:ext cx="1371600" cy="273844"/>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3438039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3">
            <a:extLst>
              <a:ext uri="{FF2B5EF4-FFF2-40B4-BE49-F238E27FC236}">
                <a16:creationId xmlns:a16="http://schemas.microsoft.com/office/drawing/2014/main" id="{B2DD9B4D-F163-014F-8ED8-845E708A9039}"/>
              </a:ext>
            </a:extLst>
          </p:cNvPr>
          <p:cNvSpPr>
            <a:spLocks noGrp="1"/>
          </p:cNvSpPr>
          <p:nvPr>
            <p:ph type="dt" sz="half" idx="10"/>
          </p:nvPr>
        </p:nvSpPr>
        <p:spPr>
          <a:xfrm>
            <a:off x="457200" y="4767263"/>
            <a:ext cx="1371600" cy="273844"/>
          </a:xfrm>
          <a:prstGeom prst="rect">
            <a:avLst/>
          </a:prstGeom>
        </p:spPr>
        <p:txBody>
          <a:bodyPr/>
          <a:lstStyle/>
          <a:p>
            <a:r>
              <a:rPr lang="en-US" dirty="0"/>
              <a:t>CSE141</a:t>
            </a:r>
          </a:p>
        </p:txBody>
      </p:sp>
      <p:sp>
        <p:nvSpPr>
          <p:cNvPr id="9" name="Footer Placeholder 4">
            <a:extLst>
              <a:ext uri="{FF2B5EF4-FFF2-40B4-BE49-F238E27FC236}">
                <a16:creationId xmlns:a16="http://schemas.microsoft.com/office/drawing/2014/main" id="{9E974937-96AC-5149-B2CB-A59A28979E35}"/>
              </a:ext>
            </a:extLst>
          </p:cNvPr>
          <p:cNvSpPr>
            <a:spLocks noGrp="1"/>
          </p:cNvSpPr>
          <p:nvPr>
            <p:ph type="ftr" sz="quarter" idx="11"/>
          </p:nvPr>
        </p:nvSpPr>
        <p:spPr>
          <a:xfrm>
            <a:off x="1828800" y="4767263"/>
            <a:ext cx="5486400" cy="273844"/>
          </a:xfrm>
          <a:prstGeom prst="rect">
            <a:avLst/>
          </a:prstGeom>
        </p:spPr>
        <p:txBody>
          <a:bodyPr/>
          <a:lstStyle/>
          <a:p>
            <a:r>
              <a:rPr lang="en-US" dirty="0"/>
              <a:t>CC BY-NC-ND Pat Pannuto – Slides adapted from Dean Tullsen</a:t>
            </a:r>
          </a:p>
        </p:txBody>
      </p:sp>
      <p:sp>
        <p:nvSpPr>
          <p:cNvPr id="10" name="Slide Number Placeholder 5">
            <a:extLst>
              <a:ext uri="{FF2B5EF4-FFF2-40B4-BE49-F238E27FC236}">
                <a16:creationId xmlns:a16="http://schemas.microsoft.com/office/drawing/2014/main" id="{8DF458A9-4B46-E345-9B79-76C2A7977D55}"/>
              </a:ext>
            </a:extLst>
          </p:cNvPr>
          <p:cNvSpPr>
            <a:spLocks noGrp="1"/>
          </p:cNvSpPr>
          <p:nvPr>
            <p:ph type="sldNum" sz="quarter" idx="12"/>
          </p:nvPr>
        </p:nvSpPr>
        <p:spPr>
          <a:xfrm>
            <a:off x="7315200" y="4767263"/>
            <a:ext cx="1371600" cy="273844"/>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427712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3">
            <a:extLst>
              <a:ext uri="{FF2B5EF4-FFF2-40B4-BE49-F238E27FC236}">
                <a16:creationId xmlns:a16="http://schemas.microsoft.com/office/drawing/2014/main" id="{2D43B3DF-3445-5A45-801B-EF85DE4CC074}"/>
              </a:ext>
            </a:extLst>
          </p:cNvPr>
          <p:cNvSpPr>
            <a:spLocks noGrp="1"/>
          </p:cNvSpPr>
          <p:nvPr>
            <p:ph type="dt" sz="half" idx="10"/>
          </p:nvPr>
        </p:nvSpPr>
        <p:spPr>
          <a:xfrm>
            <a:off x="457200" y="4767263"/>
            <a:ext cx="1371600" cy="273844"/>
          </a:xfrm>
          <a:prstGeom prst="rect">
            <a:avLst/>
          </a:prstGeom>
        </p:spPr>
        <p:txBody>
          <a:bodyPr/>
          <a:lstStyle/>
          <a:p>
            <a:r>
              <a:rPr lang="en-US" dirty="0"/>
              <a:t>CSE141</a:t>
            </a:r>
          </a:p>
        </p:txBody>
      </p:sp>
      <p:sp>
        <p:nvSpPr>
          <p:cNvPr id="9" name="Footer Placeholder 4">
            <a:extLst>
              <a:ext uri="{FF2B5EF4-FFF2-40B4-BE49-F238E27FC236}">
                <a16:creationId xmlns:a16="http://schemas.microsoft.com/office/drawing/2014/main" id="{165D21F3-C9F8-2242-904F-71160484CBD9}"/>
              </a:ext>
            </a:extLst>
          </p:cNvPr>
          <p:cNvSpPr>
            <a:spLocks noGrp="1"/>
          </p:cNvSpPr>
          <p:nvPr>
            <p:ph type="ftr" sz="quarter" idx="11"/>
          </p:nvPr>
        </p:nvSpPr>
        <p:spPr>
          <a:xfrm>
            <a:off x="1828800" y="4767263"/>
            <a:ext cx="5486400" cy="273844"/>
          </a:xfrm>
          <a:prstGeom prst="rect">
            <a:avLst/>
          </a:prstGeom>
        </p:spPr>
        <p:txBody>
          <a:bodyPr/>
          <a:lstStyle/>
          <a:p>
            <a:r>
              <a:rPr lang="en-US" dirty="0"/>
              <a:t>CC BY-NC-ND Pat Pannuto – Slides adapted from Dean Tullsen</a:t>
            </a:r>
          </a:p>
        </p:txBody>
      </p:sp>
      <p:sp>
        <p:nvSpPr>
          <p:cNvPr id="10" name="Slide Number Placeholder 5">
            <a:extLst>
              <a:ext uri="{FF2B5EF4-FFF2-40B4-BE49-F238E27FC236}">
                <a16:creationId xmlns:a16="http://schemas.microsoft.com/office/drawing/2014/main" id="{7A3B284C-BE3B-CB47-A4C4-C74DAB43FE65}"/>
              </a:ext>
            </a:extLst>
          </p:cNvPr>
          <p:cNvSpPr>
            <a:spLocks noGrp="1"/>
          </p:cNvSpPr>
          <p:nvPr>
            <p:ph type="sldNum" sz="quarter" idx="12"/>
          </p:nvPr>
        </p:nvSpPr>
        <p:spPr>
          <a:xfrm>
            <a:off x="7315200" y="4767263"/>
            <a:ext cx="1371600" cy="273844"/>
          </a:xfrm>
          <a:prstGeom prst="rect">
            <a:avLst/>
          </a:prstGeom>
        </p:spPr>
        <p:txBody>
          <a:bodyPr/>
          <a:lstStyle/>
          <a:p>
            <a:fld id="{434A358D-2637-E146-A3BD-05BD470B507B}" type="slidenum">
              <a:rPr lang="en-US" smtClean="0"/>
              <a:t>‹#›</a:t>
            </a:fld>
            <a:endParaRPr lang="en-US"/>
          </a:p>
        </p:txBody>
      </p:sp>
    </p:spTree>
    <p:extLst>
      <p:ext uri="{BB962C8B-B14F-4D97-AF65-F5344CB8AC3E}">
        <p14:creationId xmlns:p14="http://schemas.microsoft.com/office/powerpoint/2010/main" val="3176912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91AEBBD4-6B04-3E44-88C9-A7CD84CF7ECC}"/>
              </a:ext>
            </a:extLst>
          </p:cNvPr>
          <p:cNvSpPr>
            <a:spLocks noGrp="1"/>
          </p:cNvSpPr>
          <p:nvPr>
            <p:ph type="sldNum" sz="quarter" idx="4"/>
          </p:nvPr>
        </p:nvSpPr>
        <p:spPr>
          <a:xfrm>
            <a:off x="7315200" y="4767263"/>
            <a:ext cx="1371600" cy="273844"/>
          </a:xfrm>
          <a:prstGeom prst="rect">
            <a:avLst/>
          </a:prstGeom>
        </p:spPr>
        <p:txBody>
          <a:bodyPr/>
          <a:lstStyle>
            <a:lvl1pPr>
              <a:defRPr sz="800">
                <a:solidFill>
                  <a:schemeClr val="bg1">
                    <a:lumMod val="50000"/>
                  </a:schemeClr>
                </a:solidFill>
                <a:latin typeface="Seravek" panose="020B0503040000020004" pitchFamily="34" charset="0"/>
              </a:defRPr>
            </a:lvl1pPr>
          </a:lstStyle>
          <a:p>
            <a:pPr algn="r"/>
            <a:fld id="{434A358D-2637-E146-A3BD-05BD470B507B}" type="slidenum">
              <a:rPr lang="en-US" smtClean="0"/>
              <a:pPr algn="r"/>
              <a:t>‹#›</a:t>
            </a:fld>
            <a:endParaRPr lang="en-US" dirty="0"/>
          </a:p>
        </p:txBody>
      </p:sp>
      <p:sp>
        <p:nvSpPr>
          <p:cNvPr id="13" name="TextBox 12">
            <a:extLst>
              <a:ext uri="{FF2B5EF4-FFF2-40B4-BE49-F238E27FC236}">
                <a16:creationId xmlns:a16="http://schemas.microsoft.com/office/drawing/2014/main" id="{88CC42EC-C98A-FE47-B592-F95CE2262A20}"/>
              </a:ext>
            </a:extLst>
          </p:cNvPr>
          <p:cNvSpPr txBox="1"/>
          <p:nvPr userDrawn="1"/>
        </p:nvSpPr>
        <p:spPr>
          <a:xfrm>
            <a:off x="457200" y="4767263"/>
            <a:ext cx="1371600" cy="215444"/>
          </a:xfrm>
          <a:prstGeom prst="rect">
            <a:avLst/>
          </a:prstGeom>
          <a:noFill/>
        </p:spPr>
        <p:txBody>
          <a:bodyPr wrap="square" rtlCol="0">
            <a:spAutoFit/>
          </a:bodyPr>
          <a:lstStyle/>
          <a:p>
            <a:r>
              <a:rPr lang="en-US" sz="800" dirty="0">
                <a:solidFill>
                  <a:schemeClr val="bg1">
                    <a:lumMod val="85000"/>
                  </a:schemeClr>
                </a:solidFill>
                <a:latin typeface="Seravek Light"/>
                <a:cs typeface="Seravek Light"/>
              </a:rPr>
              <a:t>CSE 141</a:t>
            </a:r>
          </a:p>
        </p:txBody>
      </p:sp>
      <p:sp>
        <p:nvSpPr>
          <p:cNvPr id="14" name="TextBox 13">
            <a:extLst>
              <a:ext uri="{FF2B5EF4-FFF2-40B4-BE49-F238E27FC236}">
                <a16:creationId xmlns:a16="http://schemas.microsoft.com/office/drawing/2014/main" id="{23F0F259-830B-E146-B0E4-F0EC83060318}"/>
              </a:ext>
            </a:extLst>
          </p:cNvPr>
          <p:cNvSpPr txBox="1"/>
          <p:nvPr userDrawn="1"/>
        </p:nvSpPr>
        <p:spPr>
          <a:xfrm>
            <a:off x="1828800" y="4767263"/>
            <a:ext cx="5486400" cy="21544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 b="0" i="0" dirty="0">
                <a:solidFill>
                  <a:schemeClr val="bg1">
                    <a:lumMod val="85000"/>
                  </a:schemeClr>
                </a:solidFill>
                <a:latin typeface="Seravek Light" panose="020B0503040000020004" pitchFamily="34" charset="0"/>
              </a:rPr>
              <a:t>CC BY-NC-ND Pat Pannuto – Many slides adapted from Dean Tullsen</a:t>
            </a:r>
          </a:p>
        </p:txBody>
      </p:sp>
    </p:spTree>
    <p:extLst>
      <p:ext uri="{BB962C8B-B14F-4D97-AF65-F5344CB8AC3E}">
        <p14:creationId xmlns:p14="http://schemas.microsoft.com/office/powerpoint/2010/main" val="2513035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457200" rtl="0" eaLnBrk="1" latinLnBrk="0" hangingPunct="1">
        <a:spcBef>
          <a:spcPct val="0"/>
        </a:spcBef>
        <a:buNone/>
        <a:defRPr sz="2400" b="0" i="0" kern="1200">
          <a:solidFill>
            <a:srgbClr val="4F81BD"/>
          </a:solidFill>
          <a:latin typeface="Seravek Medium" panose="020B0503040000020004" pitchFamily="34" charset="0"/>
          <a:ea typeface="+mj-ea"/>
          <a:cs typeface="Seravek Medium" panose="020B0503040000020004" pitchFamily="34"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Seravek Light"/>
          <a:ea typeface="+mn-ea"/>
          <a:cs typeface="Seravek Light"/>
        </a:defRPr>
      </a:lvl1pPr>
      <a:lvl2pPr marL="742950" indent="-285750" algn="l" defTabSz="457200" rtl="0" eaLnBrk="1" latinLnBrk="0" hangingPunct="1">
        <a:spcBef>
          <a:spcPct val="20000"/>
        </a:spcBef>
        <a:buFont typeface="Arial"/>
        <a:buChar char="–"/>
        <a:defRPr sz="1800" b="0" kern="1200">
          <a:solidFill>
            <a:schemeClr val="tx1"/>
          </a:solidFill>
          <a:latin typeface="Seravek ExtraLight"/>
          <a:ea typeface="+mn-ea"/>
          <a:cs typeface="Seravek ExtraLight"/>
        </a:defRPr>
      </a:lvl2pPr>
      <a:lvl3pPr marL="1143000" indent="-228600" algn="l" defTabSz="457200" rtl="0" eaLnBrk="1" latinLnBrk="0" hangingPunct="1">
        <a:spcBef>
          <a:spcPct val="20000"/>
        </a:spcBef>
        <a:buFont typeface="Arial"/>
        <a:buChar char="•"/>
        <a:defRPr sz="1600" kern="1200">
          <a:solidFill>
            <a:schemeClr val="tx1"/>
          </a:solidFill>
          <a:latin typeface="Seravek ExtraLight"/>
          <a:ea typeface="+mn-ea"/>
          <a:cs typeface="Seravek ExtraLight"/>
        </a:defRPr>
      </a:lvl3pPr>
      <a:lvl4pPr marL="16002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4pPr>
      <a:lvl5pPr marL="2057400" indent="-228600" algn="l" defTabSz="457200" rtl="0" eaLnBrk="1" latinLnBrk="0" hangingPunct="1">
        <a:spcBef>
          <a:spcPct val="20000"/>
        </a:spcBef>
        <a:buFont typeface="Arial"/>
        <a:buChar char="»"/>
        <a:defRPr sz="1400" kern="1200">
          <a:solidFill>
            <a:schemeClr val="tx1"/>
          </a:solidFill>
          <a:latin typeface="Seravek ExtraLight"/>
          <a:ea typeface="+mn-ea"/>
          <a:cs typeface="Seravek Extra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ppannuto@ucsd.edu" TargetMode="External"/><Relationship Id="rId13" Type="http://schemas.microsoft.com/office/2007/relationships/hdphoto" Target="../media/hdphoto3.wdp"/><Relationship Id="rId18" Type="http://schemas.openxmlformats.org/officeDocument/2006/relationships/image" Target="../media/image12.png"/><Relationship Id="rId26" Type="http://schemas.openxmlformats.org/officeDocument/2006/relationships/image" Target="../media/image15.png"/><Relationship Id="rId3" Type="http://schemas.openxmlformats.org/officeDocument/2006/relationships/image" Target="../media/image3.jpeg"/><Relationship Id="rId21" Type="http://schemas.microsoft.com/office/2007/relationships/hdphoto" Target="../media/hdphoto7.wdp"/><Relationship Id="rId7" Type="http://schemas.microsoft.com/office/2007/relationships/hdphoto" Target="../media/hdphoto1.wdp"/><Relationship Id="rId12" Type="http://schemas.openxmlformats.org/officeDocument/2006/relationships/image" Target="../media/image9.png"/><Relationship Id="rId17" Type="http://schemas.microsoft.com/office/2007/relationships/hdphoto" Target="../media/hdphoto5.wdp"/><Relationship Id="rId25" Type="http://schemas.microsoft.com/office/2007/relationships/hdphoto" Target="../media/hdphoto10.wdp"/><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3.png"/><Relationship Id="rId29"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8.png"/><Relationship Id="rId24" Type="http://schemas.openxmlformats.org/officeDocument/2006/relationships/image" Target="../media/image14.png"/><Relationship Id="rId5" Type="http://schemas.openxmlformats.org/officeDocument/2006/relationships/image" Target="../media/image5.png"/><Relationship Id="rId15" Type="http://schemas.microsoft.com/office/2007/relationships/hdphoto" Target="../media/hdphoto4.wdp"/><Relationship Id="rId23" Type="http://schemas.microsoft.com/office/2007/relationships/hdphoto" Target="../media/hdphoto9.wdp"/><Relationship Id="rId28" Type="http://schemas.microsoft.com/office/2007/relationships/hdphoto" Target="../media/hdphoto11.wdp"/><Relationship Id="rId10" Type="http://schemas.microsoft.com/office/2007/relationships/hdphoto" Target="../media/hdphoto2.wdp"/><Relationship Id="rId19" Type="http://schemas.microsoft.com/office/2007/relationships/hdphoto" Target="../media/hdphoto6.wdp"/><Relationship Id="rId4" Type="http://schemas.openxmlformats.org/officeDocument/2006/relationships/image" Target="../media/image4.jpeg"/><Relationship Id="rId9" Type="http://schemas.openxmlformats.org/officeDocument/2006/relationships/image" Target="../media/image7.png"/><Relationship Id="rId14" Type="http://schemas.openxmlformats.org/officeDocument/2006/relationships/image" Target="../media/image10.png"/><Relationship Id="rId22" Type="http://schemas.microsoft.com/office/2007/relationships/hdphoto" Target="../media/hdphoto8.wdp"/><Relationship Id="rId27" Type="http://schemas.openxmlformats.org/officeDocument/2006/relationships/image" Target="../media/image16.png"/><Relationship Id="rId30" Type="http://schemas.microsoft.com/office/2007/relationships/hdphoto" Target="../media/hdphoto12.wdp"/></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1.png"/><Relationship Id="rId7" Type="http://schemas.openxmlformats.org/officeDocument/2006/relationships/image" Target="../media/image27.jpe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28.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png"/><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7.png"/><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16.xml"/><Relationship Id="rId4" Type="http://schemas.openxmlformats.org/officeDocument/2006/relationships/image" Target="../media/image52.tiff"/></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3.jpeg"/><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tags" Target="../tags/tag3.xml"/><Relationship Id="rId7" Type="http://schemas.openxmlformats.org/officeDocument/2006/relationships/image" Target="../media/image60.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9.png"/><Relationship Id="rId5" Type="http://schemas.openxmlformats.org/officeDocument/2006/relationships/image" Target="../media/image58.emf"/><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3" Type="http://schemas.openxmlformats.org/officeDocument/2006/relationships/tags" Target="../tags/tag16.xml"/><Relationship Id="rId18" Type="http://schemas.openxmlformats.org/officeDocument/2006/relationships/tags" Target="../tags/tag21.xml"/><Relationship Id="rId26" Type="http://schemas.openxmlformats.org/officeDocument/2006/relationships/image" Target="../media/image65.jpeg"/><Relationship Id="rId3" Type="http://schemas.openxmlformats.org/officeDocument/2006/relationships/tags" Target="../tags/tag6.xml"/><Relationship Id="rId21" Type="http://schemas.openxmlformats.org/officeDocument/2006/relationships/slideLayout" Target="../slideLayouts/slideLayout2.xml"/><Relationship Id="rId34" Type="http://schemas.openxmlformats.org/officeDocument/2006/relationships/image" Target="../media/image71.jpeg"/><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image" Target="../media/image64.emf"/><Relationship Id="rId33" Type="http://schemas.openxmlformats.org/officeDocument/2006/relationships/image" Target="../media/image70.jpeg"/><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tags" Target="../tags/tag23.xml"/><Relationship Id="rId29" Type="http://schemas.microsoft.com/office/2007/relationships/hdphoto" Target="../media/hdphoto14.wdp"/><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image" Target="../media/image63.png"/><Relationship Id="rId32" Type="http://schemas.microsoft.com/office/2007/relationships/hdphoto" Target="../media/hdphoto15.wdp"/><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image" Target="../media/image62.emf"/><Relationship Id="rId28" Type="http://schemas.openxmlformats.org/officeDocument/2006/relationships/image" Target="../media/image67.png"/><Relationship Id="rId10" Type="http://schemas.openxmlformats.org/officeDocument/2006/relationships/tags" Target="../tags/tag13.xml"/><Relationship Id="rId19" Type="http://schemas.openxmlformats.org/officeDocument/2006/relationships/tags" Target="../tags/tag22.xml"/><Relationship Id="rId31" Type="http://schemas.openxmlformats.org/officeDocument/2006/relationships/image" Target="../media/image69.png"/><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notesSlide" Target="../notesSlides/notesSlide15.xml"/><Relationship Id="rId27" Type="http://schemas.openxmlformats.org/officeDocument/2006/relationships/image" Target="../media/image66.png"/><Relationship Id="rId30" Type="http://schemas.openxmlformats.org/officeDocument/2006/relationships/image" Target="../media/image68.png"/><Relationship Id="rId35" Type="http://schemas.openxmlformats.org/officeDocument/2006/relationships/image" Target="../media/image72.jpeg"/><Relationship Id="rId8" Type="http://schemas.openxmlformats.org/officeDocument/2006/relationships/tags" Target="../tags/tag11.xml"/></Relationships>
</file>

<file path=ppt/slides/_rels/slide39.xml.rels><?xml version="1.0" encoding="UTF-8" standalone="yes"?>
<Relationships xmlns="http://schemas.openxmlformats.org/package/2006/relationships"><Relationship Id="rId13" Type="http://schemas.openxmlformats.org/officeDocument/2006/relationships/tags" Target="../tags/tag36.xml"/><Relationship Id="rId18" Type="http://schemas.openxmlformats.org/officeDocument/2006/relationships/tags" Target="../tags/tag41.xml"/><Relationship Id="rId26" Type="http://schemas.openxmlformats.org/officeDocument/2006/relationships/image" Target="../media/image62.emf"/><Relationship Id="rId3" Type="http://schemas.openxmlformats.org/officeDocument/2006/relationships/tags" Target="../tags/tag26.xml"/><Relationship Id="rId21" Type="http://schemas.openxmlformats.org/officeDocument/2006/relationships/tags" Target="../tags/tag44.xml"/><Relationship Id="rId34" Type="http://schemas.openxmlformats.org/officeDocument/2006/relationships/image" Target="../media/image70.jpeg"/><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5" Type="http://schemas.microsoft.com/office/2007/relationships/hdphoto" Target="../media/hdphoto15.wdp"/><Relationship Id="rId33" Type="http://schemas.openxmlformats.org/officeDocument/2006/relationships/image" Target="../media/image68.png"/><Relationship Id="rId2" Type="http://schemas.openxmlformats.org/officeDocument/2006/relationships/tags" Target="../tags/tag25.xml"/><Relationship Id="rId16" Type="http://schemas.openxmlformats.org/officeDocument/2006/relationships/tags" Target="../tags/tag39.xml"/><Relationship Id="rId20" Type="http://schemas.openxmlformats.org/officeDocument/2006/relationships/tags" Target="../tags/tag43.xml"/><Relationship Id="rId29" Type="http://schemas.openxmlformats.org/officeDocument/2006/relationships/image" Target="../media/image65.jpeg"/><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24" Type="http://schemas.openxmlformats.org/officeDocument/2006/relationships/image" Target="../media/image69.png"/><Relationship Id="rId32" Type="http://schemas.microsoft.com/office/2007/relationships/hdphoto" Target="../media/hdphoto14.wdp"/><Relationship Id="rId5" Type="http://schemas.openxmlformats.org/officeDocument/2006/relationships/tags" Target="../tags/tag28.xml"/><Relationship Id="rId15" Type="http://schemas.openxmlformats.org/officeDocument/2006/relationships/tags" Target="../tags/tag38.xml"/><Relationship Id="rId23" Type="http://schemas.openxmlformats.org/officeDocument/2006/relationships/notesSlide" Target="../notesSlides/notesSlide16.xml"/><Relationship Id="rId28" Type="http://schemas.openxmlformats.org/officeDocument/2006/relationships/image" Target="../media/image64.emf"/><Relationship Id="rId10" Type="http://schemas.openxmlformats.org/officeDocument/2006/relationships/tags" Target="../tags/tag33.xml"/><Relationship Id="rId19" Type="http://schemas.openxmlformats.org/officeDocument/2006/relationships/tags" Target="../tags/tag42.xml"/><Relationship Id="rId31" Type="http://schemas.openxmlformats.org/officeDocument/2006/relationships/image" Target="../media/image67.png"/><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slideLayout" Target="../slideLayouts/slideLayout2.xml"/><Relationship Id="rId27" Type="http://schemas.openxmlformats.org/officeDocument/2006/relationships/image" Target="../media/image63.png"/><Relationship Id="rId30" Type="http://schemas.openxmlformats.org/officeDocument/2006/relationships/image" Target="../media/image66.png"/><Relationship Id="rId35" Type="http://schemas.openxmlformats.org/officeDocument/2006/relationships/image" Target="../media/image73.jpeg"/><Relationship Id="rId8" Type="http://schemas.openxmlformats.org/officeDocument/2006/relationships/tags" Target="../tags/tag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microsoft.com/office/2007/relationships/hdphoto" Target="../media/hdphoto15.wdp"/><Relationship Id="rId3" Type="http://schemas.openxmlformats.org/officeDocument/2006/relationships/tags" Target="../tags/tag47.xml"/><Relationship Id="rId21" Type="http://schemas.openxmlformats.org/officeDocument/2006/relationships/tags" Target="../tags/tag65.xml"/><Relationship Id="rId34" Type="http://schemas.openxmlformats.org/officeDocument/2006/relationships/image" Target="../media/image73.jpe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image" Target="../media/image69.png"/><Relationship Id="rId33" Type="http://schemas.openxmlformats.org/officeDocument/2006/relationships/image" Target="../media/image68.png"/><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image" Target="../media/image65.jpeg"/><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image" Target="../media/image62.emf"/><Relationship Id="rId32" Type="http://schemas.microsoft.com/office/2007/relationships/hdphoto" Target="../media/hdphoto16.wdp"/><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notesSlide" Target="../notesSlides/notesSlide17.xml"/><Relationship Id="rId28" Type="http://schemas.openxmlformats.org/officeDocument/2006/relationships/image" Target="../media/image64.emf"/><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image" Target="../media/image67.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slideLayout" Target="../slideLayouts/slideLayout2.xml"/><Relationship Id="rId27" Type="http://schemas.openxmlformats.org/officeDocument/2006/relationships/image" Target="../media/image63.png"/><Relationship Id="rId30" Type="http://schemas.openxmlformats.org/officeDocument/2006/relationships/image" Target="../media/image66.png"/><Relationship Id="rId8" Type="http://schemas.openxmlformats.org/officeDocument/2006/relationships/tags" Target="../tags/tag52.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png"/><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g"/><Relationship Id="rId7" Type="http://schemas.openxmlformats.org/officeDocument/2006/relationships/image" Target="../media/image84.jpeg"/><Relationship Id="rId12" Type="http://schemas.microsoft.com/office/2007/relationships/hdphoto" Target="../media/hdphoto17.wdp"/><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jpe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tiff"/><Relationship Id="rId1" Type="http://schemas.openxmlformats.org/officeDocument/2006/relationships/slideLayout" Target="../slideLayouts/slideLayout2.xml"/><Relationship Id="rId5" Type="http://schemas.openxmlformats.org/officeDocument/2006/relationships/image" Target="../media/image92.tiff"/><Relationship Id="rId4" Type="http://schemas.openxmlformats.org/officeDocument/2006/relationships/image" Target="../media/image91.tiff"/></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EBAD153-E86A-714B-8C18-36B93AC2FB1C}"/>
              </a:ext>
            </a:extLst>
          </p:cNvPr>
          <p:cNvSpPr/>
          <p:nvPr/>
        </p:nvSpPr>
        <p:spPr>
          <a:xfrm>
            <a:off x="-960430" y="-522046"/>
            <a:ext cx="10730071" cy="6128762"/>
          </a:xfrm>
          <a:prstGeom prst="rect">
            <a:avLst/>
          </a:prstGeom>
          <a:solidFill>
            <a:schemeClr val="accent5">
              <a:alpha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Arc 27">
            <a:extLst>
              <a:ext uri="{FF2B5EF4-FFF2-40B4-BE49-F238E27FC236}">
                <a16:creationId xmlns:a16="http://schemas.microsoft.com/office/drawing/2014/main" id="{42714EDE-B106-8243-8D81-741C72ECD1D5}"/>
              </a:ext>
            </a:extLst>
          </p:cNvPr>
          <p:cNvSpPr/>
          <p:nvPr/>
        </p:nvSpPr>
        <p:spPr>
          <a:xfrm rot="10800000" flipH="1">
            <a:off x="-8551243" y="-3001864"/>
            <a:ext cx="17058871" cy="5762133"/>
          </a:xfrm>
          <a:prstGeom prst="arc">
            <a:avLst/>
          </a:prstGeom>
          <a:solidFill>
            <a:schemeClr val="bg1"/>
          </a:solidFill>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itle 1"/>
          <p:cNvSpPr>
            <a:spLocks noGrp="1"/>
          </p:cNvSpPr>
          <p:nvPr>
            <p:ph type="ctrTitle"/>
          </p:nvPr>
        </p:nvSpPr>
        <p:spPr>
          <a:xfrm>
            <a:off x="559680" y="305703"/>
            <a:ext cx="8477156" cy="1102519"/>
          </a:xfrm>
        </p:spPr>
        <p:txBody>
          <a:bodyPr>
            <a:normAutofit/>
          </a:bodyPr>
          <a:lstStyle/>
          <a:p>
            <a:r>
              <a:rPr lang="en-US" b="1" dirty="0">
                <a:solidFill>
                  <a:schemeClr val="tx1"/>
                </a:solidFill>
              </a:rPr>
              <a:t>CSE 141: Introduction to Computer Architecture</a:t>
            </a:r>
          </a:p>
        </p:txBody>
      </p:sp>
      <p:sp>
        <p:nvSpPr>
          <p:cNvPr id="3" name="Subtitle 2"/>
          <p:cNvSpPr>
            <a:spLocks noGrp="1"/>
          </p:cNvSpPr>
          <p:nvPr>
            <p:ph type="subTitle" idx="1"/>
          </p:nvPr>
        </p:nvSpPr>
        <p:spPr>
          <a:xfrm>
            <a:off x="559681" y="1359305"/>
            <a:ext cx="4400005" cy="341497"/>
          </a:xfrm>
        </p:spPr>
        <p:txBody>
          <a:bodyPr>
            <a:noAutofit/>
          </a:bodyPr>
          <a:lstStyle/>
          <a:p>
            <a:pPr algn="l"/>
            <a:r>
              <a:rPr lang="en-US" sz="1600" b="1" dirty="0">
                <a:solidFill>
                  <a:schemeClr val="accent1"/>
                </a:solidFill>
                <a:latin typeface="Seravek"/>
                <a:cs typeface="Seravek"/>
              </a:rPr>
              <a:t>Pat Pannuto</a:t>
            </a:r>
            <a:r>
              <a:rPr lang="en-US" sz="1600" dirty="0">
                <a:solidFill>
                  <a:schemeClr val="accent1"/>
                </a:solidFill>
                <a:latin typeface="Seravek"/>
                <a:cs typeface="Seravek"/>
              </a:rPr>
              <a:t>, UC San Diego</a:t>
            </a:r>
          </a:p>
        </p:txBody>
      </p:sp>
      <p:grpSp>
        <p:nvGrpSpPr>
          <p:cNvPr id="31" name="Group 30">
            <a:extLst>
              <a:ext uri="{FF2B5EF4-FFF2-40B4-BE49-F238E27FC236}">
                <a16:creationId xmlns:a16="http://schemas.microsoft.com/office/drawing/2014/main" id="{7865916E-AE48-7645-A805-B6EEE8CAE97F}"/>
              </a:ext>
            </a:extLst>
          </p:cNvPr>
          <p:cNvGrpSpPr/>
          <p:nvPr/>
        </p:nvGrpSpPr>
        <p:grpSpPr>
          <a:xfrm>
            <a:off x="0" y="4221064"/>
            <a:ext cx="1851216" cy="931913"/>
            <a:chOff x="0" y="4221064"/>
            <a:chExt cx="1851216" cy="931913"/>
          </a:xfrm>
        </p:grpSpPr>
        <p:pic>
          <p:nvPicPr>
            <p:cNvPr id="12" name="Picture 11" descr="aoa_auto_exposure.pdf">
              <a:extLst>
                <a:ext uri="{FF2B5EF4-FFF2-40B4-BE49-F238E27FC236}">
                  <a16:creationId xmlns:a16="http://schemas.microsoft.com/office/drawing/2014/main" id="{8F976213-C2C9-7E4F-80C9-40271560D17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4221064"/>
              <a:ext cx="919303" cy="919303"/>
            </a:xfrm>
            <a:prstGeom prst="rect">
              <a:avLst/>
            </a:prstGeom>
          </p:spPr>
        </p:pic>
        <p:pic>
          <p:nvPicPr>
            <p:cNvPr id="13" name="Picture 12" descr="aoa_rolling_shutter_example.pdf">
              <a:extLst>
                <a:ext uri="{FF2B5EF4-FFF2-40B4-BE49-F238E27FC236}">
                  <a16:creationId xmlns:a16="http://schemas.microsoft.com/office/drawing/2014/main" id="{311411D4-E4E6-E146-9903-B47D2E19DA5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19303" y="4221064"/>
              <a:ext cx="931913" cy="931913"/>
            </a:xfrm>
            <a:prstGeom prst="rect">
              <a:avLst/>
            </a:prstGeom>
          </p:spPr>
        </p:pic>
        <p:sp>
          <p:nvSpPr>
            <p:cNvPr id="14" name="TextBox 13">
              <a:extLst>
                <a:ext uri="{FF2B5EF4-FFF2-40B4-BE49-F238E27FC236}">
                  <a16:creationId xmlns:a16="http://schemas.microsoft.com/office/drawing/2014/main" id="{E7C3B9FD-098F-C448-9E12-A53DAD01DCC8}"/>
                </a:ext>
              </a:extLst>
            </p:cNvPr>
            <p:cNvSpPr txBox="1"/>
            <p:nvPr/>
          </p:nvSpPr>
          <p:spPr>
            <a:xfrm>
              <a:off x="1" y="4221065"/>
              <a:ext cx="919302" cy="430887"/>
            </a:xfrm>
            <a:prstGeom prst="rect">
              <a:avLst/>
            </a:prstGeom>
            <a:solidFill>
              <a:schemeClr val="bg1">
                <a:alpha val="82000"/>
              </a:schemeClr>
            </a:solidFill>
          </p:spPr>
          <p:txBody>
            <a:bodyPr wrap="square" rtlCol="0">
              <a:spAutoFit/>
            </a:bodyPr>
            <a:lstStyle/>
            <a:p>
              <a:pPr algn="ctr"/>
              <a:r>
                <a:rPr lang="en-US" sz="1100" b="1" dirty="0">
                  <a:solidFill>
                    <a:schemeClr val="accent4"/>
                  </a:solidFill>
                  <a:latin typeface="Seravek"/>
                  <a:cs typeface="Seravek"/>
                </a:rPr>
                <a:t>Human Perception</a:t>
              </a:r>
            </a:p>
          </p:txBody>
        </p:sp>
        <p:sp>
          <p:nvSpPr>
            <p:cNvPr id="15" name="TextBox 14">
              <a:extLst>
                <a:ext uri="{FF2B5EF4-FFF2-40B4-BE49-F238E27FC236}">
                  <a16:creationId xmlns:a16="http://schemas.microsoft.com/office/drawing/2014/main" id="{69D0A7FD-5DCE-784D-85C3-BC8EAE061F25}"/>
                </a:ext>
              </a:extLst>
            </p:cNvPr>
            <p:cNvSpPr txBox="1"/>
            <p:nvPr/>
          </p:nvSpPr>
          <p:spPr>
            <a:xfrm>
              <a:off x="919304" y="4221065"/>
              <a:ext cx="931912" cy="430887"/>
            </a:xfrm>
            <a:prstGeom prst="rect">
              <a:avLst/>
            </a:prstGeom>
            <a:solidFill>
              <a:schemeClr val="bg1">
                <a:alpha val="82000"/>
              </a:schemeClr>
            </a:solidFill>
          </p:spPr>
          <p:txBody>
            <a:bodyPr wrap="square" rtlCol="0">
              <a:spAutoFit/>
            </a:bodyPr>
            <a:lstStyle/>
            <a:p>
              <a:pPr algn="ctr"/>
              <a:r>
                <a:rPr lang="en-US" sz="1100" b="1" dirty="0">
                  <a:solidFill>
                    <a:schemeClr val="accent4"/>
                  </a:solidFill>
                  <a:latin typeface="Seravek"/>
                  <a:cs typeface="Seravek"/>
                </a:rPr>
                <a:t>Camera Perception</a:t>
              </a:r>
            </a:p>
          </p:txBody>
        </p:sp>
      </p:grpSp>
      <p:pic>
        <p:nvPicPr>
          <p:cNvPr id="24" name="Picture 23">
            <a:extLst>
              <a:ext uri="{FF2B5EF4-FFF2-40B4-BE49-F238E27FC236}">
                <a16:creationId xmlns:a16="http://schemas.microsoft.com/office/drawing/2014/main" id="{6675603A-BE32-0540-8D57-4E5FEBC6596C}"/>
              </a:ext>
            </a:extLst>
          </p:cNvPr>
          <p:cNvPicPr>
            <a:picLocks noChangeAspect="1"/>
          </p:cNvPicPr>
          <p:nvPr/>
        </p:nvPicPr>
        <p:blipFill>
          <a:blip r:embed="rId5"/>
          <a:stretch>
            <a:fillRect/>
          </a:stretch>
        </p:blipFill>
        <p:spPr>
          <a:xfrm>
            <a:off x="-17961" y="3528853"/>
            <a:ext cx="1971656" cy="565938"/>
          </a:xfrm>
          <a:prstGeom prst="rect">
            <a:avLst/>
          </a:prstGeom>
        </p:spPr>
      </p:pic>
      <p:pic>
        <p:nvPicPr>
          <p:cNvPr id="2056" name="Picture 8" descr="OINK Logo">
            <a:extLst>
              <a:ext uri="{FF2B5EF4-FFF2-40B4-BE49-F238E27FC236}">
                <a16:creationId xmlns:a16="http://schemas.microsoft.com/office/drawing/2014/main" id="{D31C84C7-188C-6F42-A2C7-2461C3D4C84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foregroundMark x1="31818" y1="15108" x2="32576" y2="83453"/>
                        <a14:foregroundMark x1="44129" y1="85612" x2="43939" y2="45324"/>
                        <a14:foregroundMark x1="65720" y1="86331" x2="66477" y2="12950"/>
                        <a14:foregroundMark x1="82197" y1="91367" x2="86932" y2="88489"/>
                        <a14:foregroundMark x1="88258" y1="86331" x2="93182" y2="73381"/>
                        <a14:foregroundMark x1="94129" y1="66906" x2="95833" y2="54676"/>
                        <a14:foregroundMark x1="93939" y1="39568" x2="95265" y2="47482"/>
                      </a14:backgroundRemoval>
                    </a14:imgEffect>
                  </a14:imgLayer>
                </a14:imgProps>
              </a:ext>
              <a:ext uri="{28A0092B-C50C-407E-A947-70E740481C1C}">
                <a14:useLocalDpi xmlns:a14="http://schemas.microsoft.com/office/drawing/2010/main"/>
              </a:ext>
            </a:extLst>
          </a:blip>
          <a:srcRect/>
          <a:stretch>
            <a:fillRect/>
          </a:stretch>
        </p:blipFill>
        <p:spPr bwMode="auto">
          <a:xfrm>
            <a:off x="58383" y="2915034"/>
            <a:ext cx="1818968" cy="47885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3E51D0B3-515B-654E-B6DD-F3AC4BDE1988}"/>
              </a:ext>
            </a:extLst>
          </p:cNvPr>
          <p:cNvSpPr txBox="1"/>
          <p:nvPr/>
        </p:nvSpPr>
        <p:spPr>
          <a:xfrm>
            <a:off x="559680" y="1660138"/>
            <a:ext cx="4055139" cy="276999"/>
          </a:xfrm>
          <a:prstGeom prst="rect">
            <a:avLst/>
          </a:prstGeom>
          <a:noFill/>
        </p:spPr>
        <p:txBody>
          <a:bodyPr wrap="square" rtlCol="0">
            <a:spAutoFit/>
          </a:bodyPr>
          <a:lstStyle/>
          <a:p>
            <a:r>
              <a:rPr lang="en-US" sz="1200" dirty="0">
                <a:solidFill>
                  <a:schemeClr val="accent5"/>
                </a:solidFill>
                <a:latin typeface="Seravek"/>
                <a:hlinkClick r:id="rId8">
                  <a:extLst>
                    <a:ext uri="{A12FA001-AC4F-418D-AE19-62706E023703}">
                      <ahyp:hlinkClr xmlns:ahyp="http://schemas.microsoft.com/office/drawing/2018/hyperlinkcolor" val="tx"/>
                    </a:ext>
                  </a:extLst>
                </a:hlinkClick>
              </a:rPr>
              <a:t>ppannuto@ucsd.edu</a:t>
            </a:r>
            <a:r>
              <a:rPr lang="en-US" sz="1200" dirty="0">
                <a:solidFill>
                  <a:schemeClr val="accent5"/>
                </a:solidFill>
                <a:latin typeface="Seravek"/>
              </a:rPr>
              <a:t> </a:t>
            </a:r>
            <a:endParaRPr lang="en-US" sz="1200" dirty="0">
              <a:solidFill>
                <a:schemeClr val="accent5"/>
              </a:solidFill>
            </a:endParaRPr>
          </a:p>
        </p:txBody>
      </p:sp>
      <p:pic>
        <p:nvPicPr>
          <p:cNvPr id="35" name="Picture 34">
            <a:extLst>
              <a:ext uri="{FF2B5EF4-FFF2-40B4-BE49-F238E27FC236}">
                <a16:creationId xmlns:a16="http://schemas.microsoft.com/office/drawing/2014/main" id="{BB545A6C-9ACE-9643-B58D-A0429A196F8E}"/>
              </a:ext>
            </a:extLst>
          </p:cNvPr>
          <p:cNvPicPr>
            <a:picLocks noChangeAspect="1"/>
          </p:cNvPicPr>
          <p:nvPr/>
        </p:nvPicPr>
        <p:blipFill rotWithShape="1">
          <a:blip r:embed="rId9" cstate="hqprint">
            <a:extLst>
              <a:ext uri="{BEBA8EAE-BF5A-486C-A8C5-ECC9F3942E4B}">
                <a14:imgProps xmlns:a14="http://schemas.microsoft.com/office/drawing/2010/main">
                  <a14:imgLayer r:embed="rId10">
                    <a14:imgEffect>
                      <a14:backgroundRemoval t="0" b="100000" l="0" r="100000">
                        <a14:foregroundMark x1="52364" y1="74134" x2="52364" y2="74134"/>
                        <a14:foregroundMark x1="43345" y1="44515" x2="43345" y2="44515"/>
                        <a14:foregroundMark x1="29527" y1="64896" x2="29527" y2="64896"/>
                        <a14:foregroundMark x1="6195" y1="97992" x2="13021" y2="90964"/>
                        <a14:foregroundMark x1="37168" y1="97992" x2="95575" y2="96586"/>
                        <a14:foregroundMark x1="17067" y1="97590" x2="24526" y2="98594"/>
                        <a14:foregroundMark x1="74210" y1="26506" x2="97092" y2="16265"/>
                        <a14:foregroundMark x1="97977" y1="15462" x2="98230" y2="97590"/>
                        <a14:foregroundMark x1="38938" y1="66265" x2="47661" y2="71486"/>
                        <a14:foregroundMark x1="46523" y1="83936" x2="86220" y2="51807"/>
                      </a14:backgroundRemoval>
                    </a14:imgEffect>
                  </a14:imgLayer>
                </a14:imgProps>
              </a:ext>
              <a:ext uri="{28A0092B-C50C-407E-A947-70E740481C1C}">
                <a14:useLocalDpi xmlns:a14="http://schemas.microsoft.com/office/drawing/2010/main"/>
              </a:ext>
            </a:extLst>
          </a:blip>
          <a:srcRect/>
          <a:stretch/>
        </p:blipFill>
        <p:spPr>
          <a:xfrm>
            <a:off x="6972300" y="3773674"/>
            <a:ext cx="2190656" cy="1379303"/>
          </a:xfrm>
          <a:prstGeom prst="rect">
            <a:avLst/>
          </a:prstGeom>
        </p:spPr>
      </p:pic>
      <p:pic>
        <p:nvPicPr>
          <p:cNvPr id="36" name="Picture 35">
            <a:extLst>
              <a:ext uri="{FF2B5EF4-FFF2-40B4-BE49-F238E27FC236}">
                <a16:creationId xmlns:a16="http://schemas.microsoft.com/office/drawing/2014/main" id="{6D8B293D-42FB-F446-8F35-A5BAE9832FF5}"/>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rot="5400000">
            <a:off x="8089423" y="632510"/>
            <a:ext cx="1451788" cy="402091"/>
          </a:xfrm>
          <a:prstGeom prst="rect">
            <a:avLst/>
          </a:prstGeom>
        </p:spPr>
      </p:pic>
      <p:pic>
        <p:nvPicPr>
          <p:cNvPr id="37" name="Picture 36">
            <a:extLst>
              <a:ext uri="{FF2B5EF4-FFF2-40B4-BE49-F238E27FC236}">
                <a16:creationId xmlns:a16="http://schemas.microsoft.com/office/drawing/2014/main" id="{256B9803-E517-794A-B1BC-2DA5ABBF87C0}"/>
              </a:ext>
            </a:extLst>
          </p:cNvPr>
          <p:cNvPicPr>
            <a:picLocks noChangeAspect="1"/>
          </p:cNvPicPr>
          <p:nvPr/>
        </p:nvPicPr>
        <p:blipFill>
          <a:blip r:embed="rId12" cstate="hqprint">
            <a:extLst>
              <a:ext uri="{BEBA8EAE-BF5A-486C-A8C5-ECC9F3942E4B}">
                <a14:imgProps xmlns:a14="http://schemas.microsoft.com/office/drawing/2010/main">
                  <a14:imgLayer r:embed="rId13">
                    <a14:imgEffect>
                      <a14:backgroundRemoval t="0" b="100000" l="0" r="100000">
                        <a14:foregroundMark x1="55781" y1="8713" x2="48906" y2="3762"/>
                        <a14:foregroundMark x1="92656" y1="92673" x2="81250" y2="72871"/>
                        <a14:foregroundMark x1="75000" y1="76634" x2="74375" y2="69505"/>
                        <a14:foregroundMark x1="29219" y1="75050" x2="25625" y2="78416"/>
                        <a14:foregroundMark x1="21250" y1="76832" x2="14063" y2="83762"/>
                        <a14:foregroundMark x1="21406" y1="88515" x2="15000" y2="74653"/>
                        <a14:foregroundMark x1="10625" y1="92673" x2="8438" y2="77624"/>
                        <a14:foregroundMark x1="45469" y1="90693" x2="45469" y2="83960"/>
                        <a14:foregroundMark x1="48281" y1="90099" x2="48281" y2="83762"/>
                        <a14:foregroundMark x1="46563" y1="31485" x2="46719" y2="25941"/>
                        <a14:foregroundMark x1="50938" y1="31287" x2="51406" y2="24554"/>
                        <a14:backgroundMark x1="48125" y1="396" x2="55469" y2="396"/>
                      </a14:backgroundRemoval>
                    </a14:imgEffect>
                  </a14:imgLayer>
                </a14:imgProps>
              </a:ext>
              <a:ext uri="{28A0092B-C50C-407E-A947-70E740481C1C}">
                <a14:useLocalDpi xmlns:a14="http://schemas.microsoft.com/office/drawing/2010/main"/>
              </a:ext>
            </a:extLst>
          </a:blip>
          <a:stretch>
            <a:fillRect/>
          </a:stretch>
        </p:blipFill>
        <p:spPr>
          <a:xfrm>
            <a:off x="5617650" y="3995416"/>
            <a:ext cx="1376015" cy="1085762"/>
          </a:xfrm>
          <a:prstGeom prst="rect">
            <a:avLst/>
          </a:prstGeom>
        </p:spPr>
      </p:pic>
      <p:pic>
        <p:nvPicPr>
          <p:cNvPr id="38" name="Picture 37" descr="IMG_6757_wb-1000px.JPG">
            <a:extLst>
              <a:ext uri="{FF2B5EF4-FFF2-40B4-BE49-F238E27FC236}">
                <a16:creationId xmlns:a16="http://schemas.microsoft.com/office/drawing/2014/main" id="{035BE02E-1B6D-6042-8698-9B414556983D}"/>
              </a:ext>
            </a:extLst>
          </p:cNvPr>
          <p:cNvPicPr>
            <a:picLocks noChangeAspect="1"/>
          </p:cNvPicPr>
          <p:nvPr/>
        </p:nvPicPr>
        <p:blipFill>
          <a:blip r:embed="rId14" cstate="hqprint">
            <a:extLst>
              <a:ext uri="{BEBA8EAE-BF5A-486C-A8C5-ECC9F3942E4B}">
                <a14:imgProps xmlns:a14="http://schemas.microsoft.com/office/drawing/2010/main">
                  <a14:imgLayer r:embed="rId15">
                    <a14:imgEffect>
                      <a14:backgroundRemoval t="5622" b="92204" l="10000" r="90000"/>
                    </a14:imgEffect>
                  </a14:imgLayer>
                </a14:imgProps>
              </a:ext>
              <a:ext uri="{28A0092B-C50C-407E-A947-70E740481C1C}">
                <a14:useLocalDpi xmlns:a14="http://schemas.microsoft.com/office/drawing/2010/main"/>
              </a:ext>
            </a:extLst>
          </a:blip>
          <a:stretch>
            <a:fillRect/>
          </a:stretch>
        </p:blipFill>
        <p:spPr>
          <a:xfrm>
            <a:off x="7493074" y="2245129"/>
            <a:ext cx="2022662" cy="1349116"/>
          </a:xfrm>
          <a:prstGeom prst="rect">
            <a:avLst/>
          </a:prstGeom>
        </p:spPr>
      </p:pic>
      <p:pic>
        <p:nvPicPr>
          <p:cNvPr id="39" name="Picture 38" descr="tag_realization.jpg">
            <a:extLst>
              <a:ext uri="{FF2B5EF4-FFF2-40B4-BE49-F238E27FC236}">
                <a16:creationId xmlns:a16="http://schemas.microsoft.com/office/drawing/2014/main" id="{CADD282A-26B5-4A41-94DD-97F8ACD01B08}"/>
              </a:ext>
            </a:extLst>
          </p:cNvPr>
          <p:cNvPicPr>
            <a:picLocks noChangeAspect="1"/>
          </p:cNvPicPr>
          <p:nvPr/>
        </p:nvPicPr>
        <p:blipFill rotWithShape="1">
          <a:blip r:embed="rId16" cstate="hq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a:ext>
            </a:extLst>
          </a:blip>
          <a:srcRect l="8251" t="18227" r="12088" b="6954"/>
          <a:stretch/>
        </p:blipFill>
        <p:spPr>
          <a:xfrm>
            <a:off x="6547594" y="3256142"/>
            <a:ext cx="1510925" cy="946524"/>
          </a:xfrm>
          <a:prstGeom prst="rect">
            <a:avLst/>
          </a:prstGeom>
        </p:spPr>
      </p:pic>
      <p:pic>
        <p:nvPicPr>
          <p:cNvPr id="40" name="Picture 4" descr="https://lab11.eecs.umich.edu/content/pcb/sdr/b/sdr.png">
            <a:extLst>
              <a:ext uri="{FF2B5EF4-FFF2-40B4-BE49-F238E27FC236}">
                <a16:creationId xmlns:a16="http://schemas.microsoft.com/office/drawing/2014/main" id="{5A3EA65A-37A2-7649-A84B-51D379418374}"/>
              </a:ext>
            </a:extLst>
          </p:cNvPr>
          <p:cNvPicPr>
            <a:picLocks noChangeAspect="1" noChangeArrowheads="1"/>
          </p:cNvPicPr>
          <p:nvPr/>
        </p:nvPicPr>
        <p:blipFill>
          <a:blip r:embed="rId18" cstate="hqprint">
            <a:extLst>
              <a:ext uri="{BEBA8EAE-BF5A-486C-A8C5-ECC9F3942E4B}">
                <a14:imgProps xmlns:a14="http://schemas.microsoft.com/office/drawing/2010/main">
                  <a14:imgLayer r:embed="rId19">
                    <a14:imgEffect>
                      <a14:backgroundRemoval t="0" b="100000" l="0" r="99295"/>
                    </a14:imgEffect>
                  </a14:imgLayer>
                </a14:imgProps>
              </a:ext>
              <a:ext uri="{28A0092B-C50C-407E-A947-70E740481C1C}">
                <a14:useLocalDpi xmlns:a14="http://schemas.microsoft.com/office/drawing/2010/main"/>
              </a:ext>
            </a:extLst>
          </a:blip>
          <a:srcRect/>
          <a:stretch>
            <a:fillRect/>
          </a:stretch>
        </p:blipFill>
        <p:spPr bwMode="auto">
          <a:xfrm rot="10800000">
            <a:off x="3598722" y="3853089"/>
            <a:ext cx="1783529" cy="1299153"/>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7D5B8997-48CF-5342-8994-F55130715C68}"/>
              </a:ext>
            </a:extLst>
          </p:cNvPr>
          <p:cNvGrpSpPr/>
          <p:nvPr/>
        </p:nvGrpSpPr>
        <p:grpSpPr>
          <a:xfrm>
            <a:off x="5353791" y="2859758"/>
            <a:ext cx="1139108" cy="1029429"/>
            <a:chOff x="5756893" y="2144268"/>
            <a:chExt cx="1295754" cy="1170992"/>
          </a:xfrm>
        </p:grpSpPr>
        <p:pic>
          <p:nvPicPr>
            <p:cNvPr id="42" name="Picture 41" descr="tritag_blue_1000x889.jpg">
              <a:extLst>
                <a:ext uri="{FF2B5EF4-FFF2-40B4-BE49-F238E27FC236}">
                  <a16:creationId xmlns:a16="http://schemas.microsoft.com/office/drawing/2014/main" id="{4BE112E2-37ED-BA43-B602-BA929B86D87F}"/>
                </a:ext>
              </a:extLst>
            </p:cNvPr>
            <p:cNvPicPr>
              <a:picLocks noChangeAspect="1"/>
            </p:cNvPicPr>
            <p:nvPr/>
          </p:nvPicPr>
          <p:blipFill>
            <a:blip r:embed="rId20" cstate="hqprint">
              <a:extLst>
                <a:ext uri="{BEBA8EAE-BF5A-486C-A8C5-ECC9F3942E4B}">
                  <a14:imgProps xmlns:a14="http://schemas.microsoft.com/office/drawing/2010/main">
                    <a14:imgLayer r:embed="rId21">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6057784" y="2295863"/>
              <a:ext cx="994863" cy="884433"/>
            </a:xfrm>
            <a:prstGeom prst="rect">
              <a:avLst/>
            </a:prstGeom>
          </p:spPr>
        </p:pic>
        <p:pic>
          <p:nvPicPr>
            <p:cNvPr id="43" name="Picture 42" descr="tritag_blue_1000x889.jpg">
              <a:extLst>
                <a:ext uri="{FF2B5EF4-FFF2-40B4-BE49-F238E27FC236}">
                  <a16:creationId xmlns:a16="http://schemas.microsoft.com/office/drawing/2014/main" id="{46494E51-EA44-E44F-AB7B-75A3F15B319F}"/>
                </a:ext>
              </a:extLst>
            </p:cNvPr>
            <p:cNvPicPr>
              <a:picLocks noChangeAspect="1"/>
            </p:cNvPicPr>
            <p:nvPr/>
          </p:nvPicPr>
          <p:blipFill>
            <a:blip r:embed="rId20" cstate="hqprint">
              <a:extLst>
                <a:ext uri="{BEBA8EAE-BF5A-486C-A8C5-ECC9F3942E4B}">
                  <a14:imgProps xmlns:a14="http://schemas.microsoft.com/office/drawing/2010/main">
                    <a14:imgLayer r:embed="rId22">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5780866" y="2144268"/>
              <a:ext cx="994863" cy="884433"/>
            </a:xfrm>
            <a:prstGeom prst="rect">
              <a:avLst/>
            </a:prstGeom>
          </p:spPr>
        </p:pic>
        <p:pic>
          <p:nvPicPr>
            <p:cNvPr id="44" name="Picture 43" descr="tritag_blue_1000x889.jpg">
              <a:extLst>
                <a:ext uri="{FF2B5EF4-FFF2-40B4-BE49-F238E27FC236}">
                  <a16:creationId xmlns:a16="http://schemas.microsoft.com/office/drawing/2014/main" id="{1695BF06-3196-E948-8657-F796E0B22D17}"/>
                </a:ext>
              </a:extLst>
            </p:cNvPr>
            <p:cNvPicPr>
              <a:picLocks noChangeAspect="1"/>
            </p:cNvPicPr>
            <p:nvPr/>
          </p:nvPicPr>
          <p:blipFill>
            <a:blip r:embed="rId20" cstate="hqprint">
              <a:extLst>
                <a:ext uri="{BEBA8EAE-BF5A-486C-A8C5-ECC9F3942E4B}">
                  <a14:imgProps xmlns:a14="http://schemas.microsoft.com/office/drawing/2010/main">
                    <a14:imgLayer r:embed="rId23">
                      <a14:imgEffect>
                        <a14:backgroundRemoval t="0" b="100000" l="0" r="100000"/>
                      </a14:imgEffect>
                    </a14:imgLayer>
                  </a14:imgProps>
                </a:ext>
                <a:ext uri="{28A0092B-C50C-407E-A947-70E740481C1C}">
                  <a14:useLocalDpi xmlns:a14="http://schemas.microsoft.com/office/drawing/2010/main"/>
                </a:ext>
              </a:extLst>
            </a:blip>
            <a:stretch>
              <a:fillRect/>
            </a:stretch>
          </p:blipFill>
          <p:spPr>
            <a:xfrm>
              <a:off x="5756893" y="2430827"/>
              <a:ext cx="994863" cy="884433"/>
            </a:xfrm>
            <a:prstGeom prst="rect">
              <a:avLst/>
            </a:prstGeom>
          </p:spPr>
        </p:pic>
      </p:grpSp>
      <p:pic>
        <p:nvPicPr>
          <p:cNvPr id="45" name="Picture 44" descr="opo_circular.jpg">
            <a:extLst>
              <a:ext uri="{FF2B5EF4-FFF2-40B4-BE49-F238E27FC236}">
                <a16:creationId xmlns:a16="http://schemas.microsoft.com/office/drawing/2014/main" id="{F6C349FA-BA03-FF48-8A54-C5CFDAA62612}"/>
              </a:ext>
            </a:extLst>
          </p:cNvPr>
          <p:cNvPicPr>
            <a:picLocks noChangeAspect="1"/>
          </p:cNvPicPr>
          <p:nvPr/>
        </p:nvPicPr>
        <p:blipFill>
          <a:blip r:embed="rId24" cstate="hqprint">
            <a:extLst>
              <a:ext uri="{BEBA8EAE-BF5A-486C-A8C5-ECC9F3942E4B}">
                <a14:imgProps xmlns:a14="http://schemas.microsoft.com/office/drawing/2010/main">
                  <a14:imgLayer r:embed="rId25">
                    <a14:imgEffect>
                      <a14:backgroundRemoval t="1534" b="98160" l="587" r="100000"/>
                    </a14:imgEffect>
                  </a14:imgLayer>
                </a14:imgProps>
              </a:ext>
              <a:ext uri="{28A0092B-C50C-407E-A947-70E740481C1C}">
                <a14:useLocalDpi xmlns:a14="http://schemas.microsoft.com/office/drawing/2010/main"/>
              </a:ext>
            </a:extLst>
          </a:blip>
          <a:stretch>
            <a:fillRect/>
          </a:stretch>
        </p:blipFill>
        <p:spPr>
          <a:xfrm>
            <a:off x="6055603" y="1971552"/>
            <a:ext cx="926748" cy="885982"/>
          </a:xfrm>
          <a:prstGeom prst="rect">
            <a:avLst/>
          </a:prstGeom>
        </p:spPr>
      </p:pic>
      <p:pic>
        <p:nvPicPr>
          <p:cNvPr id="46" name="Picture 45">
            <a:extLst>
              <a:ext uri="{FF2B5EF4-FFF2-40B4-BE49-F238E27FC236}">
                <a16:creationId xmlns:a16="http://schemas.microsoft.com/office/drawing/2014/main" id="{63460AE4-9D61-BC4A-ACFA-1D5AE026FD12}"/>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1948333" y="2772462"/>
            <a:ext cx="1612733" cy="2371038"/>
          </a:xfrm>
          <a:prstGeom prst="rect">
            <a:avLst/>
          </a:prstGeom>
        </p:spPr>
      </p:pic>
      <p:pic>
        <p:nvPicPr>
          <p:cNvPr id="47" name="Picture 2" descr="https://images.pixieset.com/81501071/0f18c36014fda714aac43a2b1d61143b-xxlarge.jpg">
            <a:extLst>
              <a:ext uri="{FF2B5EF4-FFF2-40B4-BE49-F238E27FC236}">
                <a16:creationId xmlns:a16="http://schemas.microsoft.com/office/drawing/2014/main" id="{58997A33-FEBF-3C47-8EB5-543D7B2305D5}"/>
              </a:ext>
            </a:extLst>
          </p:cNvPr>
          <p:cNvPicPr>
            <a:picLocks noChangeAspect="1" noChangeArrowheads="1"/>
          </p:cNvPicPr>
          <p:nvPr/>
        </p:nvPicPr>
        <p:blipFill rotWithShape="1">
          <a:blip r:embed="rId27" cstate="hqprint">
            <a:extLst>
              <a:ext uri="{BEBA8EAE-BF5A-486C-A8C5-ECC9F3942E4B}">
                <a14:imgProps xmlns:a14="http://schemas.microsoft.com/office/drawing/2010/main">
                  <a14:imgLayer r:embed="rId28">
                    <a14:imgEffect>
                      <a14:backgroundRemoval t="345" b="100000" l="0" r="100000">
                        <a14:foregroundMark x1="8040" y1="13908" x2="32520" y2="84368"/>
                        <a14:foregroundMark x1="1987" y1="26322" x2="27191" y2="95747"/>
                        <a14:foregroundMark x1="1536" y1="25287" x2="6865" y2="13908"/>
                        <a14:foregroundMark x1="8491" y1="12759" x2="35592" y2="3678"/>
                        <a14:foregroundMark x1="19783" y1="34828" x2="31617" y2="9080"/>
                        <a14:foregroundMark x1="14453" y1="14713" x2="37398" y2="26667"/>
                        <a14:foregroundMark x1="28004" y1="95747" x2="57453" y2="83333"/>
                        <a14:backgroundMark x1="28455" y1="98046" x2="67209" y2="80690"/>
                        <a14:backgroundMark x1="45619" y1="25517" x2="57904" y2="56092"/>
                        <a14:backgroundMark x1="52741" y1="12048" x2="52741" y2="12048"/>
                        <a14:backgroundMark x1="94896" y1="7711" x2="65974" y2="1446"/>
                        <a14:backgroundMark x1="57467" y1="39518" x2="63705" y2="3133"/>
                        <a14:backgroundMark x1="2079" y1="13253" x2="29868" y2="1446"/>
                        <a14:backgroundMark x1="3403" y1="41205" x2="0" y2="25542"/>
                        <a14:backgroundMark x1="1701" y1="9880" x2="756" y2="22651"/>
                      </a14:backgroundRemoval>
                    </a14:imgEffect>
                  </a14:imgLayer>
                </a14:imgProps>
              </a:ext>
              <a:ext uri="{28A0092B-C50C-407E-A947-70E740481C1C}">
                <a14:useLocalDpi xmlns:a14="http://schemas.microsoft.com/office/drawing/2010/main"/>
              </a:ext>
            </a:extLst>
          </a:blip>
          <a:srcRect/>
          <a:stretch/>
        </p:blipFill>
        <p:spPr bwMode="auto">
          <a:xfrm>
            <a:off x="6993665" y="1432063"/>
            <a:ext cx="1465307" cy="115086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TotTag Front">
            <a:extLst>
              <a:ext uri="{FF2B5EF4-FFF2-40B4-BE49-F238E27FC236}">
                <a16:creationId xmlns:a16="http://schemas.microsoft.com/office/drawing/2014/main" id="{2643C475-51AA-EC41-86E1-8554A9D6614F}"/>
              </a:ext>
            </a:extLst>
          </p:cNvPr>
          <p:cNvPicPr>
            <a:picLocks noChangeAspect="1" noChangeArrowheads="1"/>
          </p:cNvPicPr>
          <p:nvPr/>
        </p:nvPicPr>
        <p:blipFill>
          <a:blip r:embed="rId29" cstate="hqprint">
            <a:extLst>
              <a:ext uri="{BEBA8EAE-BF5A-486C-A8C5-ECC9F3942E4B}">
                <a14:imgProps xmlns:a14="http://schemas.microsoft.com/office/drawing/2010/main">
                  <a14:imgLayer r:embed="rId30">
                    <a14:imgEffect>
                      <a14:backgroundRemoval t="378" b="100000" l="542" r="99413"/>
                    </a14:imgEffect>
                  </a14:imgLayer>
                </a14:imgProps>
              </a:ext>
              <a:ext uri="{28A0092B-C50C-407E-A947-70E740481C1C}">
                <a14:useLocalDpi xmlns:a14="http://schemas.microsoft.com/office/drawing/2010/main"/>
              </a:ext>
            </a:extLst>
          </a:blip>
          <a:srcRect/>
          <a:stretch>
            <a:fillRect/>
          </a:stretch>
        </p:blipFill>
        <p:spPr bwMode="auto">
          <a:xfrm>
            <a:off x="3762328" y="2798264"/>
            <a:ext cx="1523905" cy="909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256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5A59-FB37-B94F-9A81-92F85761309E}"/>
              </a:ext>
            </a:extLst>
          </p:cNvPr>
          <p:cNvSpPr>
            <a:spLocks noGrp="1"/>
          </p:cNvSpPr>
          <p:nvPr>
            <p:ph type="title"/>
          </p:nvPr>
        </p:nvSpPr>
        <p:spPr/>
        <p:txBody>
          <a:bodyPr/>
          <a:lstStyle/>
          <a:p>
            <a:r>
              <a:rPr lang="en-US" dirty="0"/>
              <a:t>Course </a:t>
            </a:r>
            <a:r>
              <a:rPr lang="en-US" dirty="0" err="1"/>
              <a:t>Administrivia</a:t>
            </a:r>
            <a:endParaRPr lang="en-US" dirty="0"/>
          </a:p>
        </p:txBody>
      </p:sp>
      <p:sp>
        <p:nvSpPr>
          <p:cNvPr id="3" name="Content Placeholder 2">
            <a:extLst>
              <a:ext uri="{FF2B5EF4-FFF2-40B4-BE49-F238E27FC236}">
                <a16:creationId xmlns:a16="http://schemas.microsoft.com/office/drawing/2014/main" id="{27B8C68E-3B32-FD43-B761-E9BF6A3A93DF}"/>
              </a:ext>
            </a:extLst>
          </p:cNvPr>
          <p:cNvSpPr>
            <a:spLocks noGrp="1"/>
          </p:cNvSpPr>
          <p:nvPr>
            <p:ph idx="1"/>
          </p:nvPr>
        </p:nvSpPr>
        <p:spPr/>
        <p:txBody>
          <a:bodyPr/>
          <a:lstStyle/>
          <a:p>
            <a:r>
              <a:rPr lang="en-US" dirty="0"/>
              <a:t>Instructors</a:t>
            </a:r>
          </a:p>
          <a:p>
            <a:pPr lvl="1"/>
            <a:r>
              <a:rPr lang="en-US" dirty="0"/>
              <a:t>Sec A00:	Pat Pannuto</a:t>
            </a:r>
          </a:p>
          <a:p>
            <a:pPr lvl="1"/>
            <a:r>
              <a:rPr lang="en-US" dirty="0"/>
              <a:t>Sec B00:	Dean Tullsen</a:t>
            </a:r>
          </a:p>
          <a:p>
            <a:r>
              <a:rPr lang="en-US" dirty="0"/>
              <a:t>The sections will run “in sync”</a:t>
            </a:r>
          </a:p>
          <a:p>
            <a:pPr lvl="1"/>
            <a:r>
              <a:rPr lang="en-US" dirty="0"/>
              <a:t>We will have shared assignments, shared exams</a:t>
            </a:r>
          </a:p>
          <a:p>
            <a:pPr lvl="1"/>
            <a:r>
              <a:rPr lang="en-US" dirty="0"/>
              <a:t>The lectures will cover the same content but in different ways</a:t>
            </a:r>
          </a:p>
          <a:p>
            <a:pPr lvl="2"/>
            <a:r>
              <a:rPr lang="en-US" dirty="0"/>
              <a:t>You may watch either lecture (or both!)</a:t>
            </a:r>
          </a:p>
          <a:p>
            <a:pPr lvl="2"/>
            <a:r>
              <a:rPr lang="en-US" dirty="0"/>
              <a:t>If something I say is confusing, maybe watching Dean will help (or vice-versa)</a:t>
            </a:r>
          </a:p>
        </p:txBody>
      </p:sp>
      <p:sp>
        <p:nvSpPr>
          <p:cNvPr id="4" name="Slide Number Placeholder 3">
            <a:extLst>
              <a:ext uri="{FF2B5EF4-FFF2-40B4-BE49-F238E27FC236}">
                <a16:creationId xmlns:a16="http://schemas.microsoft.com/office/drawing/2014/main" id="{8081C41C-BE00-0349-BC89-4D767747AC10}"/>
              </a:ext>
            </a:extLst>
          </p:cNvPr>
          <p:cNvSpPr>
            <a:spLocks noGrp="1"/>
          </p:cNvSpPr>
          <p:nvPr>
            <p:ph type="sldNum" sz="quarter" idx="12"/>
          </p:nvPr>
        </p:nvSpPr>
        <p:spPr/>
        <p:txBody>
          <a:bodyPr/>
          <a:lstStyle/>
          <a:p>
            <a:pPr algn="r"/>
            <a:fld id="{434A358D-2637-E146-A3BD-05BD470B507B}" type="slidenum">
              <a:rPr lang="en-US" smtClean="0"/>
              <a:pPr algn="r"/>
              <a:t>10</a:t>
            </a:fld>
            <a:endParaRPr lang="en-US" dirty="0"/>
          </a:p>
        </p:txBody>
      </p:sp>
      <p:pic>
        <p:nvPicPr>
          <p:cNvPr id="3076" name="Picture 4" descr="Headshot photo of Pat">
            <a:extLst>
              <a:ext uri="{FF2B5EF4-FFF2-40B4-BE49-F238E27FC236}">
                <a16:creationId xmlns:a16="http://schemas.microsoft.com/office/drawing/2014/main" id="{90604603-B88B-B24D-B585-6C2FC7CE63A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00301" y="355469"/>
            <a:ext cx="1344083" cy="13440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205D1EB-B0EA-644C-B873-6B8073461F48}"/>
              </a:ext>
            </a:extLst>
          </p:cNvPr>
          <p:cNvCxnSpPr>
            <a:cxnSpLocks/>
          </p:cNvCxnSpPr>
          <p:nvPr/>
        </p:nvCxnSpPr>
        <p:spPr>
          <a:xfrm flipV="1">
            <a:off x="3615267" y="1314054"/>
            <a:ext cx="508000" cy="3854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203A1FB-2334-614A-87D7-9AA31C1B31BD}"/>
              </a:ext>
            </a:extLst>
          </p:cNvPr>
          <p:cNvCxnSpPr>
            <a:cxnSpLocks/>
          </p:cNvCxnSpPr>
          <p:nvPr/>
        </p:nvCxnSpPr>
        <p:spPr>
          <a:xfrm flipV="1">
            <a:off x="3615267" y="1849042"/>
            <a:ext cx="2150533" cy="2083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078" name="Picture 6" descr="https://cse.ucsd.edu/sites/cse.ucsd.edu/files/faculty/download%20(2).png">
            <a:extLst>
              <a:ext uri="{FF2B5EF4-FFF2-40B4-BE49-F238E27FC236}">
                <a16:creationId xmlns:a16="http://schemas.microsoft.com/office/drawing/2014/main" id="{4378B4D8-C70C-8D45-AC30-6B6C5AEEE2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42834" y="577581"/>
            <a:ext cx="1507696" cy="1746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319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592C-DCAF-1F43-8C60-488CE7BDFACB}"/>
              </a:ext>
            </a:extLst>
          </p:cNvPr>
          <p:cNvSpPr>
            <a:spLocks noGrp="1"/>
          </p:cNvSpPr>
          <p:nvPr>
            <p:ph type="title"/>
          </p:nvPr>
        </p:nvSpPr>
        <p:spPr/>
        <p:txBody>
          <a:bodyPr/>
          <a:lstStyle/>
          <a:p>
            <a:r>
              <a:rPr lang="en-US" dirty="0"/>
              <a:t>Course Staff</a:t>
            </a:r>
          </a:p>
        </p:txBody>
      </p:sp>
      <p:sp>
        <p:nvSpPr>
          <p:cNvPr id="3" name="Content Placeholder 2">
            <a:extLst>
              <a:ext uri="{FF2B5EF4-FFF2-40B4-BE49-F238E27FC236}">
                <a16:creationId xmlns:a16="http://schemas.microsoft.com/office/drawing/2014/main" id="{3765129D-9342-3643-980B-8D4826854633}"/>
              </a:ext>
            </a:extLst>
          </p:cNvPr>
          <p:cNvSpPr>
            <a:spLocks noGrp="1"/>
          </p:cNvSpPr>
          <p:nvPr>
            <p:ph idx="1"/>
          </p:nvPr>
        </p:nvSpPr>
        <p:spPr/>
        <p:txBody>
          <a:bodyPr/>
          <a:lstStyle/>
          <a:p>
            <a:r>
              <a:rPr lang="en-US" dirty="0"/>
              <a:t>Four amazing TAs:</a:t>
            </a:r>
          </a:p>
          <a:p>
            <a:pPr lvl="1"/>
            <a:r>
              <a:rPr lang="en-US" dirty="0"/>
              <a:t>Kazem </a:t>
            </a:r>
            <a:r>
              <a:rPr lang="en-US" dirty="0" err="1"/>
              <a:t>Taram</a:t>
            </a:r>
            <a:endParaRPr lang="en-US" dirty="0"/>
          </a:p>
          <a:p>
            <a:pPr lvl="1"/>
            <a:r>
              <a:rPr lang="en-US" dirty="0"/>
              <a:t>Nitish </a:t>
            </a:r>
            <a:r>
              <a:rPr lang="en-US" dirty="0" err="1"/>
              <a:t>Kulshrestha</a:t>
            </a:r>
            <a:endParaRPr lang="en-US" dirty="0"/>
          </a:p>
          <a:p>
            <a:pPr lvl="1"/>
            <a:r>
              <a:rPr lang="en-US" dirty="0"/>
              <a:t>Shanti Modi</a:t>
            </a:r>
          </a:p>
          <a:p>
            <a:pPr lvl="1"/>
            <a:r>
              <a:rPr lang="en-US" dirty="0" err="1"/>
              <a:t>Sumiran</a:t>
            </a:r>
            <a:r>
              <a:rPr lang="en-US" dirty="0"/>
              <a:t> </a:t>
            </a:r>
            <a:r>
              <a:rPr lang="en-US" dirty="0" err="1"/>
              <a:t>Shubhi</a:t>
            </a:r>
            <a:endParaRPr lang="en-US" dirty="0"/>
          </a:p>
        </p:txBody>
      </p:sp>
      <p:sp>
        <p:nvSpPr>
          <p:cNvPr id="4" name="Slide Number Placeholder 3">
            <a:extLst>
              <a:ext uri="{FF2B5EF4-FFF2-40B4-BE49-F238E27FC236}">
                <a16:creationId xmlns:a16="http://schemas.microsoft.com/office/drawing/2014/main" id="{284C8B3A-8C6D-D142-B35D-F5D6897C180C}"/>
              </a:ext>
            </a:extLst>
          </p:cNvPr>
          <p:cNvSpPr>
            <a:spLocks noGrp="1"/>
          </p:cNvSpPr>
          <p:nvPr>
            <p:ph type="sldNum" sz="quarter" idx="12"/>
          </p:nvPr>
        </p:nvSpPr>
        <p:spPr/>
        <p:txBody>
          <a:bodyPr/>
          <a:lstStyle/>
          <a:p>
            <a:pPr algn="r"/>
            <a:fld id="{434A358D-2637-E146-A3BD-05BD470B507B}" type="slidenum">
              <a:rPr lang="en-US" smtClean="0"/>
              <a:pPr algn="r"/>
              <a:t>11</a:t>
            </a:fld>
            <a:endParaRPr lang="en-US" dirty="0"/>
          </a:p>
        </p:txBody>
      </p:sp>
    </p:spTree>
    <p:extLst>
      <p:ext uri="{BB962C8B-B14F-4D97-AF65-F5344CB8AC3E}">
        <p14:creationId xmlns:p14="http://schemas.microsoft.com/office/powerpoint/2010/main" val="3449051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0DD5-F6EA-3841-BD59-07B89EDD87F1}"/>
              </a:ext>
            </a:extLst>
          </p:cNvPr>
          <p:cNvSpPr>
            <a:spLocks noGrp="1"/>
          </p:cNvSpPr>
          <p:nvPr>
            <p:ph type="title"/>
          </p:nvPr>
        </p:nvSpPr>
        <p:spPr/>
        <p:txBody>
          <a:bodyPr/>
          <a:lstStyle/>
          <a:p>
            <a:r>
              <a:rPr lang="en-US" dirty="0"/>
              <a:t>Assessments &amp; Workload</a:t>
            </a:r>
          </a:p>
        </p:txBody>
      </p:sp>
      <p:sp>
        <p:nvSpPr>
          <p:cNvPr id="3" name="Content Placeholder 2">
            <a:extLst>
              <a:ext uri="{FF2B5EF4-FFF2-40B4-BE49-F238E27FC236}">
                <a16:creationId xmlns:a16="http://schemas.microsoft.com/office/drawing/2014/main" id="{EF5D13B5-716C-2C48-9EEE-E1890D750972}"/>
              </a:ext>
            </a:extLst>
          </p:cNvPr>
          <p:cNvSpPr>
            <a:spLocks noGrp="1"/>
          </p:cNvSpPr>
          <p:nvPr>
            <p:ph idx="1"/>
          </p:nvPr>
        </p:nvSpPr>
        <p:spPr/>
        <p:txBody>
          <a:bodyPr/>
          <a:lstStyle/>
          <a:p>
            <a:r>
              <a:rPr lang="en-US" dirty="0"/>
              <a:t>Grading</a:t>
            </a:r>
          </a:p>
          <a:p>
            <a:pPr lvl="1"/>
            <a:r>
              <a:rPr lang="en-US" dirty="0"/>
              <a:t>Participation: 10%</a:t>
            </a:r>
          </a:p>
          <a:p>
            <a:pPr lvl="2"/>
            <a:r>
              <a:rPr lang="en-US" dirty="0"/>
              <a:t>Weekly </a:t>
            </a:r>
            <a:r>
              <a:rPr lang="en-US" b="1" dirty="0"/>
              <a:t>participation</a:t>
            </a:r>
            <a:r>
              <a:rPr lang="en-US" dirty="0"/>
              <a:t> quizzes of lecture material (10 weeks -&gt; 1% / quiz!)</a:t>
            </a:r>
          </a:p>
          <a:p>
            <a:pPr lvl="1"/>
            <a:r>
              <a:rPr lang="en-US" dirty="0"/>
              <a:t>Homework: 15%</a:t>
            </a:r>
          </a:p>
          <a:p>
            <a:pPr lvl="1"/>
            <a:r>
              <a:rPr lang="en-US" dirty="0"/>
              <a:t>Midterm: 30%</a:t>
            </a:r>
          </a:p>
          <a:p>
            <a:pPr lvl="1"/>
            <a:r>
              <a:rPr lang="en-US" dirty="0"/>
              <a:t>Final Exam: 45%</a:t>
            </a:r>
          </a:p>
          <a:p>
            <a:pPr lvl="2"/>
            <a:r>
              <a:rPr lang="en-US" dirty="0"/>
              <a:t>(Inclusive final)</a:t>
            </a:r>
          </a:p>
          <a:p>
            <a:pPr lvl="2"/>
            <a:r>
              <a:rPr lang="en-US" dirty="0"/>
              <a:t>Our assigned final exam slot is </a:t>
            </a:r>
            <a:r>
              <a:rPr lang="en-US" b="1" dirty="0">
                <a:solidFill>
                  <a:srgbClr val="7030A0"/>
                </a:solidFill>
              </a:rPr>
              <a:t>SATURDAY, December 12</a:t>
            </a:r>
            <a:r>
              <a:rPr lang="en-US" dirty="0">
                <a:solidFill>
                  <a:srgbClr val="7030A0"/>
                </a:solidFill>
              </a:rPr>
              <a:t> </a:t>
            </a:r>
            <a:r>
              <a:rPr lang="en-US" dirty="0"/>
              <a:t>— Plan for this now!</a:t>
            </a:r>
          </a:p>
          <a:p>
            <a:r>
              <a:rPr lang="en-US" dirty="0"/>
              <a:t>Workload</a:t>
            </a:r>
          </a:p>
          <a:p>
            <a:r>
              <a:rPr lang="en-US" dirty="0"/>
              <a:t>Academic Integrity</a:t>
            </a:r>
          </a:p>
        </p:txBody>
      </p:sp>
      <p:sp>
        <p:nvSpPr>
          <p:cNvPr id="4" name="Slide Number Placeholder 3">
            <a:extLst>
              <a:ext uri="{FF2B5EF4-FFF2-40B4-BE49-F238E27FC236}">
                <a16:creationId xmlns:a16="http://schemas.microsoft.com/office/drawing/2014/main" id="{2077A891-FCED-2B48-B22F-CC4AA252003B}"/>
              </a:ext>
            </a:extLst>
          </p:cNvPr>
          <p:cNvSpPr>
            <a:spLocks noGrp="1"/>
          </p:cNvSpPr>
          <p:nvPr>
            <p:ph type="sldNum" sz="quarter" idx="12"/>
          </p:nvPr>
        </p:nvSpPr>
        <p:spPr/>
        <p:txBody>
          <a:bodyPr/>
          <a:lstStyle/>
          <a:p>
            <a:pPr algn="r"/>
            <a:fld id="{434A358D-2637-E146-A3BD-05BD470B507B}" type="slidenum">
              <a:rPr lang="en-US" smtClean="0"/>
              <a:pPr algn="r"/>
              <a:t>12</a:t>
            </a:fld>
            <a:endParaRPr lang="en-US" dirty="0"/>
          </a:p>
        </p:txBody>
      </p:sp>
    </p:spTree>
    <p:extLst>
      <p:ext uri="{BB962C8B-B14F-4D97-AF65-F5344CB8AC3E}">
        <p14:creationId xmlns:p14="http://schemas.microsoft.com/office/powerpoint/2010/main" val="3653774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9A885-273A-F447-993F-758B5FB9F4FE}"/>
              </a:ext>
            </a:extLst>
          </p:cNvPr>
          <p:cNvSpPr>
            <a:spLocks noGrp="1"/>
          </p:cNvSpPr>
          <p:nvPr>
            <p:ph type="title"/>
          </p:nvPr>
        </p:nvSpPr>
        <p:spPr/>
        <p:txBody>
          <a:bodyPr/>
          <a:lstStyle/>
          <a:p>
            <a:r>
              <a:rPr lang="en-US" dirty="0">
                <a:solidFill>
                  <a:srgbClr val="7030A0"/>
                </a:solidFill>
              </a:rPr>
              <a:t>Active</a:t>
            </a:r>
            <a:r>
              <a:rPr lang="en-US" dirty="0"/>
              <a:t> engagement is key to effective learning</a:t>
            </a:r>
          </a:p>
        </p:txBody>
      </p:sp>
      <p:sp>
        <p:nvSpPr>
          <p:cNvPr id="3" name="Content Placeholder 2">
            <a:extLst>
              <a:ext uri="{FF2B5EF4-FFF2-40B4-BE49-F238E27FC236}">
                <a16:creationId xmlns:a16="http://schemas.microsoft.com/office/drawing/2014/main" id="{8AB80244-F2ED-3046-9A56-77E64B981D4D}"/>
              </a:ext>
            </a:extLst>
          </p:cNvPr>
          <p:cNvSpPr>
            <a:spLocks noGrp="1"/>
          </p:cNvSpPr>
          <p:nvPr>
            <p:ph idx="1"/>
          </p:nvPr>
        </p:nvSpPr>
        <p:spPr/>
        <p:txBody>
          <a:bodyPr>
            <a:normAutofit/>
          </a:bodyPr>
          <a:lstStyle/>
          <a:p>
            <a:r>
              <a:rPr lang="en-US" dirty="0"/>
              <a:t>Watching videos is not a passive activity</a:t>
            </a:r>
          </a:p>
          <a:p>
            <a:pPr lvl="1"/>
            <a:r>
              <a:rPr lang="en-US" dirty="0"/>
              <a:t>Write down questions about what you do not understand!</a:t>
            </a:r>
          </a:p>
          <a:p>
            <a:pPr lvl="1"/>
            <a:r>
              <a:rPr lang="en-US" u="sng" dirty="0"/>
              <a:t>Use checkpoints effectively</a:t>
            </a:r>
          </a:p>
          <a:p>
            <a:pPr lvl="1"/>
            <a:r>
              <a:rPr lang="en-US" dirty="0"/>
              <a:t>Watching (or reading) 5 minutes before class is better than not at all, but 5+ hours before is much better</a:t>
            </a:r>
          </a:p>
          <a:p>
            <a:r>
              <a:rPr lang="en-US" dirty="0"/>
              <a:t>Lectures, office hours, and exercises are not passive activities</a:t>
            </a:r>
          </a:p>
          <a:p>
            <a:pPr lvl="1"/>
            <a:r>
              <a:rPr lang="en-US" dirty="0"/>
              <a:t>Work through examples and ask the questions you have</a:t>
            </a:r>
          </a:p>
          <a:p>
            <a:r>
              <a:rPr lang="en-US" dirty="0"/>
              <a:t>Homework is designed to help you solidify your understanding</a:t>
            </a:r>
          </a:p>
          <a:p>
            <a:r>
              <a:rPr lang="en-US" dirty="0"/>
              <a:t>Study for tests “honestly to yourself” – </a:t>
            </a:r>
            <a:r>
              <a:rPr lang="en-US" b="1" dirty="0">
                <a:solidFill>
                  <a:srgbClr val="7030A0"/>
                </a:solidFill>
              </a:rPr>
              <a:t>you</a:t>
            </a:r>
            <a:r>
              <a:rPr lang="en-US" dirty="0"/>
              <a:t> must engage with questions</a:t>
            </a:r>
          </a:p>
          <a:p>
            <a:endParaRPr lang="en-US" dirty="0"/>
          </a:p>
        </p:txBody>
      </p:sp>
      <p:sp>
        <p:nvSpPr>
          <p:cNvPr id="4" name="Slide Number Placeholder 3">
            <a:extLst>
              <a:ext uri="{FF2B5EF4-FFF2-40B4-BE49-F238E27FC236}">
                <a16:creationId xmlns:a16="http://schemas.microsoft.com/office/drawing/2014/main" id="{4D8BD65B-F338-4246-ACFD-AB06D6B7A334}"/>
              </a:ext>
            </a:extLst>
          </p:cNvPr>
          <p:cNvSpPr>
            <a:spLocks noGrp="1"/>
          </p:cNvSpPr>
          <p:nvPr>
            <p:ph type="sldNum" sz="quarter" idx="12"/>
          </p:nvPr>
        </p:nvSpPr>
        <p:spPr/>
        <p:txBody>
          <a:bodyPr/>
          <a:lstStyle/>
          <a:p>
            <a:pPr algn="r"/>
            <a:fld id="{434A358D-2637-E146-A3BD-05BD470B507B}" type="slidenum">
              <a:rPr lang="en-US" smtClean="0"/>
              <a:pPr algn="r"/>
              <a:t>13</a:t>
            </a:fld>
            <a:endParaRPr lang="en-US" dirty="0"/>
          </a:p>
        </p:txBody>
      </p:sp>
    </p:spTree>
    <p:extLst>
      <p:ext uri="{BB962C8B-B14F-4D97-AF65-F5344CB8AC3E}">
        <p14:creationId xmlns:p14="http://schemas.microsoft.com/office/powerpoint/2010/main" val="362292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53627-EEF7-894D-A2CD-921EF2A3A5F6}"/>
              </a:ext>
            </a:extLst>
          </p:cNvPr>
          <p:cNvSpPr>
            <a:spLocks noGrp="1"/>
          </p:cNvSpPr>
          <p:nvPr>
            <p:ph type="title"/>
          </p:nvPr>
        </p:nvSpPr>
        <p:spPr/>
        <p:txBody>
          <a:bodyPr>
            <a:normAutofit fontScale="90000"/>
          </a:bodyPr>
          <a:lstStyle/>
          <a:p>
            <a:r>
              <a:rPr lang="en-US" dirty="0"/>
              <a:t>And then some modern highlights from here at </a:t>
            </a:r>
            <a:r>
              <a:rPr lang="en-US" dirty="0" err="1"/>
              <a:t>ucsd</a:t>
            </a:r>
            <a:endParaRPr lang="en-US" dirty="0"/>
          </a:p>
        </p:txBody>
      </p:sp>
      <p:sp>
        <p:nvSpPr>
          <p:cNvPr id="3" name="Text Placeholder 2">
            <a:extLst>
              <a:ext uri="{FF2B5EF4-FFF2-40B4-BE49-F238E27FC236}">
                <a16:creationId xmlns:a16="http://schemas.microsoft.com/office/drawing/2014/main" id="{89EAD141-336F-4945-9B41-2D660E4B8221}"/>
              </a:ext>
            </a:extLst>
          </p:cNvPr>
          <p:cNvSpPr>
            <a:spLocks noGrp="1"/>
          </p:cNvSpPr>
          <p:nvPr>
            <p:ph type="body" idx="1"/>
          </p:nvPr>
        </p:nvSpPr>
        <p:spPr/>
        <p:txBody>
          <a:bodyPr/>
          <a:lstStyle/>
          <a:p>
            <a:r>
              <a:rPr lang="en-US" dirty="0"/>
              <a:t>We’ll take a 3-5 minute break here…</a:t>
            </a:r>
          </a:p>
        </p:txBody>
      </p:sp>
      <p:sp>
        <p:nvSpPr>
          <p:cNvPr id="4" name="Slide Number Placeholder 3">
            <a:extLst>
              <a:ext uri="{FF2B5EF4-FFF2-40B4-BE49-F238E27FC236}">
                <a16:creationId xmlns:a16="http://schemas.microsoft.com/office/drawing/2014/main" id="{48E5B637-7D63-DC4C-B3E9-6A5170E999CB}"/>
              </a:ext>
            </a:extLst>
          </p:cNvPr>
          <p:cNvSpPr>
            <a:spLocks noGrp="1"/>
          </p:cNvSpPr>
          <p:nvPr>
            <p:ph type="sldNum" sz="quarter" idx="12"/>
          </p:nvPr>
        </p:nvSpPr>
        <p:spPr/>
        <p:txBody>
          <a:bodyPr/>
          <a:lstStyle/>
          <a:p>
            <a:fld id="{434A358D-2637-E146-A3BD-05BD470B507B}" type="slidenum">
              <a:rPr lang="en-US" smtClean="0"/>
              <a:t>14</a:t>
            </a:fld>
            <a:endParaRPr lang="en-US" dirty="0"/>
          </a:p>
        </p:txBody>
      </p:sp>
    </p:spTree>
    <p:extLst>
      <p:ext uri="{BB962C8B-B14F-4D97-AF65-F5344CB8AC3E}">
        <p14:creationId xmlns:p14="http://schemas.microsoft.com/office/powerpoint/2010/main" val="1625850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CBC2F-4AED-D041-B2FB-D5C276E90672}"/>
              </a:ext>
            </a:extLst>
          </p:cNvPr>
          <p:cNvSpPr>
            <a:spLocks noGrp="1"/>
          </p:cNvSpPr>
          <p:nvPr>
            <p:ph type="title"/>
          </p:nvPr>
        </p:nvSpPr>
        <p:spPr/>
        <p:txBody>
          <a:bodyPr/>
          <a:lstStyle/>
          <a:p>
            <a:r>
              <a:rPr lang="en-US" dirty="0"/>
              <a:t>This class will build up architecture from the fundamentals</a:t>
            </a:r>
          </a:p>
        </p:txBody>
      </p:sp>
      <p:sp>
        <p:nvSpPr>
          <p:cNvPr id="3" name="Content Placeholder 2">
            <a:extLst>
              <a:ext uri="{FF2B5EF4-FFF2-40B4-BE49-F238E27FC236}">
                <a16:creationId xmlns:a16="http://schemas.microsoft.com/office/drawing/2014/main" id="{173EC624-A962-E244-B34C-F025D39538F6}"/>
              </a:ext>
            </a:extLst>
          </p:cNvPr>
          <p:cNvSpPr>
            <a:spLocks noGrp="1"/>
          </p:cNvSpPr>
          <p:nvPr>
            <p:ph idx="1"/>
          </p:nvPr>
        </p:nvSpPr>
        <p:spPr/>
        <p:txBody>
          <a:bodyPr/>
          <a:lstStyle/>
          <a:p>
            <a:r>
              <a:rPr lang="en-US" dirty="0"/>
              <a:t>Video 1, Slide 1:</a:t>
            </a:r>
          </a:p>
        </p:txBody>
      </p:sp>
      <p:sp>
        <p:nvSpPr>
          <p:cNvPr id="4" name="Slide Number Placeholder 3">
            <a:extLst>
              <a:ext uri="{FF2B5EF4-FFF2-40B4-BE49-F238E27FC236}">
                <a16:creationId xmlns:a16="http://schemas.microsoft.com/office/drawing/2014/main" id="{ADB9C2CA-EA1B-974A-A6B7-EC67B76CECC4}"/>
              </a:ext>
            </a:extLst>
          </p:cNvPr>
          <p:cNvSpPr>
            <a:spLocks noGrp="1"/>
          </p:cNvSpPr>
          <p:nvPr>
            <p:ph type="sldNum" sz="quarter" idx="12"/>
          </p:nvPr>
        </p:nvSpPr>
        <p:spPr/>
        <p:txBody>
          <a:bodyPr/>
          <a:lstStyle/>
          <a:p>
            <a:pPr algn="r"/>
            <a:fld id="{434A358D-2637-E146-A3BD-05BD470B507B}" type="slidenum">
              <a:rPr lang="en-US" smtClean="0"/>
              <a:pPr algn="r"/>
              <a:t>15</a:t>
            </a:fld>
            <a:endParaRPr lang="en-US" dirty="0"/>
          </a:p>
        </p:txBody>
      </p:sp>
      <p:pic>
        <p:nvPicPr>
          <p:cNvPr id="5" name="Picture 4">
            <a:extLst>
              <a:ext uri="{FF2B5EF4-FFF2-40B4-BE49-F238E27FC236}">
                <a16:creationId xmlns:a16="http://schemas.microsoft.com/office/drawing/2014/main" id="{CE4016AD-1D9B-BA4A-AA96-672D8EAAF8DF}"/>
              </a:ext>
            </a:extLst>
          </p:cNvPr>
          <p:cNvPicPr>
            <a:picLocks noChangeAspect="1"/>
          </p:cNvPicPr>
          <p:nvPr/>
        </p:nvPicPr>
        <p:blipFill>
          <a:blip r:embed="rId2"/>
          <a:stretch>
            <a:fillRect/>
          </a:stretch>
        </p:blipFill>
        <p:spPr>
          <a:xfrm>
            <a:off x="2624666" y="1235869"/>
            <a:ext cx="5103677" cy="3306855"/>
          </a:xfrm>
          <a:prstGeom prst="rect">
            <a:avLst/>
          </a:prstGeom>
          <a:ln w="28575">
            <a:solidFill>
              <a:schemeClr val="tx1"/>
            </a:solidFill>
          </a:ln>
        </p:spPr>
      </p:pic>
    </p:spTree>
    <p:extLst>
      <p:ext uri="{BB962C8B-B14F-4D97-AF65-F5344CB8AC3E}">
        <p14:creationId xmlns:p14="http://schemas.microsoft.com/office/powerpoint/2010/main" val="374614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1552C-5035-D349-A7A5-D508DB88A61F}"/>
              </a:ext>
            </a:extLst>
          </p:cNvPr>
          <p:cNvSpPr>
            <a:spLocks noGrp="1"/>
          </p:cNvSpPr>
          <p:nvPr>
            <p:ph type="title"/>
          </p:nvPr>
        </p:nvSpPr>
        <p:spPr/>
        <p:txBody>
          <a:bodyPr/>
          <a:lstStyle/>
          <a:p>
            <a:r>
              <a:rPr lang="en-US" dirty="0"/>
              <a:t>But for the rest of today, I want to highlight the kinds of cool stuff that architects </a:t>
            </a:r>
            <a:r>
              <a:rPr lang="en-US" b="1" i="1" dirty="0"/>
              <a:t>do</a:t>
            </a:r>
            <a:endParaRPr lang="en-US" dirty="0"/>
          </a:p>
        </p:txBody>
      </p:sp>
      <p:sp>
        <p:nvSpPr>
          <p:cNvPr id="3" name="Content Placeholder 2">
            <a:extLst>
              <a:ext uri="{FF2B5EF4-FFF2-40B4-BE49-F238E27FC236}">
                <a16:creationId xmlns:a16="http://schemas.microsoft.com/office/drawing/2014/main" id="{B19F2940-70F4-284F-8B94-B34304D82D96}"/>
              </a:ext>
            </a:extLst>
          </p:cNvPr>
          <p:cNvSpPr>
            <a:spLocks noGrp="1"/>
          </p:cNvSpPr>
          <p:nvPr>
            <p:ph idx="1"/>
          </p:nvPr>
        </p:nvSpPr>
        <p:spPr/>
        <p:txBody>
          <a:bodyPr/>
          <a:lstStyle/>
          <a:p>
            <a:r>
              <a:rPr lang="en-US" dirty="0"/>
              <a:t>UCSD has an amazing team of architecture faculty</a:t>
            </a:r>
          </a:p>
        </p:txBody>
      </p:sp>
      <p:sp>
        <p:nvSpPr>
          <p:cNvPr id="4" name="Slide Number Placeholder 3">
            <a:extLst>
              <a:ext uri="{FF2B5EF4-FFF2-40B4-BE49-F238E27FC236}">
                <a16:creationId xmlns:a16="http://schemas.microsoft.com/office/drawing/2014/main" id="{8D96DAAB-4E90-6B45-A16E-07A1F8135F65}"/>
              </a:ext>
            </a:extLst>
          </p:cNvPr>
          <p:cNvSpPr>
            <a:spLocks noGrp="1"/>
          </p:cNvSpPr>
          <p:nvPr>
            <p:ph type="sldNum" sz="quarter" idx="12"/>
          </p:nvPr>
        </p:nvSpPr>
        <p:spPr/>
        <p:txBody>
          <a:bodyPr/>
          <a:lstStyle/>
          <a:p>
            <a:pPr algn="r"/>
            <a:fld id="{434A358D-2637-E146-A3BD-05BD470B507B}" type="slidenum">
              <a:rPr lang="en-US" smtClean="0"/>
              <a:pPr algn="r"/>
              <a:t>16</a:t>
            </a:fld>
            <a:endParaRPr lang="en-US" dirty="0"/>
          </a:p>
        </p:txBody>
      </p:sp>
      <p:pic>
        <p:nvPicPr>
          <p:cNvPr id="6146" name="Picture 2" descr="https://cse.ucsd.edu/sites/cse.ucsd.edu/files/faculty/download.png">
            <a:extLst>
              <a:ext uri="{FF2B5EF4-FFF2-40B4-BE49-F238E27FC236}">
                <a16:creationId xmlns:a16="http://schemas.microsoft.com/office/drawing/2014/main" id="{EF400B36-420C-6143-B28B-457426A8E4C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5938" y="1549537"/>
            <a:ext cx="1258630" cy="18843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cse.ucsd.edu/sites/cse.ucsd.edu/files/faculty/download%20(3).png">
            <a:extLst>
              <a:ext uri="{FF2B5EF4-FFF2-40B4-BE49-F238E27FC236}">
                <a16:creationId xmlns:a16="http://schemas.microsoft.com/office/drawing/2014/main" id="{2C222626-CB5E-7243-94F4-487FB214F65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88392" y="3002882"/>
            <a:ext cx="1526142" cy="172866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cse.ucsd.edu/sites/cse.ucsd.edu/files/faculty/download%20(1).png">
            <a:extLst>
              <a:ext uri="{FF2B5EF4-FFF2-40B4-BE49-F238E27FC236}">
                <a16:creationId xmlns:a16="http://schemas.microsoft.com/office/drawing/2014/main" id="{251D3F6A-F852-6642-BCFC-B94E36B4ADF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46377" y="1619563"/>
            <a:ext cx="1430104" cy="19043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cse.ucsd.edu/sites/cse.ucsd.edu/files/faculty/download%20(2).png">
            <a:extLst>
              <a:ext uri="{FF2B5EF4-FFF2-40B4-BE49-F238E27FC236}">
                <a16:creationId xmlns:a16="http://schemas.microsoft.com/office/drawing/2014/main" id="{BF6A20BB-C49E-7743-8258-ACF4DF5B22A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46343" y="2901222"/>
            <a:ext cx="1580399" cy="18303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seweb.ucsd.edu/~yiying/Yiying_Zhang18.jpg">
            <a:extLst>
              <a:ext uri="{FF2B5EF4-FFF2-40B4-BE49-F238E27FC236}">
                <a16:creationId xmlns:a16="http://schemas.microsoft.com/office/drawing/2014/main" id="{60E87223-A8B8-AA4A-A8C1-F7FD683B17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2116" y="1583356"/>
            <a:ext cx="127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eadshot photo of Pat">
            <a:extLst>
              <a:ext uri="{FF2B5EF4-FFF2-40B4-BE49-F238E27FC236}">
                <a16:creationId xmlns:a16="http://schemas.microsoft.com/office/drawing/2014/main" id="{BB7497A7-8AC7-D847-B9EA-49F0F821528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200492" y="3071342"/>
            <a:ext cx="1591741" cy="15917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icture of Leo)">
            <a:extLst>
              <a:ext uri="{FF2B5EF4-FFF2-40B4-BE49-F238E27FC236}">
                <a16:creationId xmlns:a16="http://schemas.microsoft.com/office/drawing/2014/main" id="{84F21939-53E2-B74E-BB5F-EA7CCD33B92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662" b="11271"/>
          <a:stretch/>
        </p:blipFill>
        <p:spPr bwMode="auto">
          <a:xfrm>
            <a:off x="7577751" y="1549537"/>
            <a:ext cx="1300841" cy="190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38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97229C-DEFA-BA44-8255-7EC2342813F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5817" y="589360"/>
            <a:ext cx="3975497" cy="3975497"/>
          </a:xfrm>
          <a:prstGeom prst="rect">
            <a:avLst/>
          </a:prstGeom>
        </p:spPr>
      </p:pic>
      <p:pic>
        <p:nvPicPr>
          <p:cNvPr id="3" name="Picture 2" descr="A group of people standing in a room&#10;&#10;Description automatically generated">
            <a:extLst>
              <a:ext uri="{FF2B5EF4-FFF2-40B4-BE49-F238E27FC236}">
                <a16:creationId xmlns:a16="http://schemas.microsoft.com/office/drawing/2014/main" id="{6F28EAEA-D9BD-AE4C-ACB4-DCD186610174}"/>
              </a:ext>
            </a:extLst>
          </p:cNvPr>
          <p:cNvPicPr>
            <a:picLocks noChangeAspect="1"/>
          </p:cNvPicPr>
          <p:nvPr/>
        </p:nvPicPr>
        <p:blipFill>
          <a:blip r:embed="rId3"/>
          <a:stretch>
            <a:fillRect/>
          </a:stretch>
        </p:blipFill>
        <p:spPr>
          <a:xfrm>
            <a:off x="4021314" y="5357"/>
            <a:ext cx="5143500" cy="5143500"/>
          </a:xfrm>
          <a:prstGeom prst="rect">
            <a:avLst/>
          </a:prstGeom>
        </p:spPr>
      </p:pic>
    </p:spTree>
    <p:extLst>
      <p:ext uri="{BB962C8B-B14F-4D97-AF65-F5344CB8AC3E}">
        <p14:creationId xmlns:p14="http://schemas.microsoft.com/office/powerpoint/2010/main" val="2587604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131055-65A1-7041-B9A4-3FA5234C7393}"/>
              </a:ext>
            </a:extLst>
          </p:cNvPr>
          <p:cNvSpPr>
            <a:spLocks noGrp="1"/>
          </p:cNvSpPr>
          <p:nvPr>
            <p:ph type="sldNum" sz="quarter" idx="12"/>
          </p:nvPr>
        </p:nvSpPr>
        <p:spPr>
          <a:xfrm>
            <a:off x="6457950" y="4767263"/>
            <a:ext cx="2057400" cy="273844"/>
          </a:xfrm>
        </p:spPr>
        <p:txBody>
          <a:bodyPr/>
          <a:lstStyle/>
          <a:p>
            <a:fld id="{4C8C6190-CC26-854B-999A-5802CBDE89CB}" type="slidenum">
              <a:rPr lang="en-US" smtClean="0"/>
              <a:t>18</a:t>
            </a:fld>
            <a:endParaRPr lang="en-US"/>
          </a:p>
        </p:txBody>
      </p:sp>
      <p:pic>
        <p:nvPicPr>
          <p:cNvPr id="4" name="Picture 3">
            <a:extLst>
              <a:ext uri="{FF2B5EF4-FFF2-40B4-BE49-F238E27FC236}">
                <a16:creationId xmlns:a16="http://schemas.microsoft.com/office/drawing/2014/main" id="{47D05A9D-5F67-8541-B946-101B2F1D1E9F}"/>
              </a:ext>
            </a:extLst>
          </p:cNvPr>
          <p:cNvPicPr>
            <a:picLocks noChangeAspect="1"/>
          </p:cNvPicPr>
          <p:nvPr/>
        </p:nvPicPr>
        <p:blipFill>
          <a:blip r:embed="rId3"/>
          <a:stretch>
            <a:fillRect/>
          </a:stretch>
        </p:blipFill>
        <p:spPr>
          <a:xfrm>
            <a:off x="1560812" y="0"/>
            <a:ext cx="6022378" cy="5143500"/>
          </a:xfrm>
          <a:prstGeom prst="rect">
            <a:avLst/>
          </a:prstGeom>
        </p:spPr>
      </p:pic>
      <p:sp>
        <p:nvSpPr>
          <p:cNvPr id="3" name="Rectangle 2">
            <a:extLst>
              <a:ext uri="{FF2B5EF4-FFF2-40B4-BE49-F238E27FC236}">
                <a16:creationId xmlns:a16="http://schemas.microsoft.com/office/drawing/2014/main" id="{7643BAF5-D82A-AD42-B3D9-0AE6B3013976}"/>
              </a:ext>
            </a:extLst>
          </p:cNvPr>
          <p:cNvSpPr/>
          <p:nvPr/>
        </p:nvSpPr>
        <p:spPr>
          <a:xfrm>
            <a:off x="1500804" y="2507456"/>
            <a:ext cx="557213" cy="145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3DE5D989-08C0-BA4E-B305-22954CF73B24}"/>
              </a:ext>
            </a:extLst>
          </p:cNvPr>
          <p:cNvSpPr/>
          <p:nvPr/>
        </p:nvSpPr>
        <p:spPr>
          <a:xfrm>
            <a:off x="6801466" y="2396014"/>
            <a:ext cx="557213" cy="145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a:extLst>
              <a:ext uri="{FF2B5EF4-FFF2-40B4-BE49-F238E27FC236}">
                <a16:creationId xmlns:a16="http://schemas.microsoft.com/office/drawing/2014/main" id="{70B5FAB4-9995-EE40-987D-F543810770A3}"/>
              </a:ext>
            </a:extLst>
          </p:cNvPr>
          <p:cNvSpPr/>
          <p:nvPr/>
        </p:nvSpPr>
        <p:spPr>
          <a:xfrm>
            <a:off x="6047086" y="3454718"/>
            <a:ext cx="557213" cy="298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91187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3C072-EDC6-1642-99D5-A7EC41814571}"/>
              </a:ext>
            </a:extLst>
          </p:cNvPr>
          <p:cNvSpPr>
            <a:spLocks noGrp="1"/>
          </p:cNvSpPr>
          <p:nvPr>
            <p:ph type="title"/>
          </p:nvPr>
        </p:nvSpPr>
        <p:spPr/>
        <p:txBody>
          <a:bodyPr/>
          <a:lstStyle/>
          <a:p>
            <a:r>
              <a:rPr lang="en-US" dirty="0"/>
              <a:t>One wild idea: “Approximate Computing”</a:t>
            </a:r>
          </a:p>
        </p:txBody>
      </p:sp>
      <p:sp>
        <p:nvSpPr>
          <p:cNvPr id="3" name="Content Placeholder 2">
            <a:extLst>
              <a:ext uri="{FF2B5EF4-FFF2-40B4-BE49-F238E27FC236}">
                <a16:creationId xmlns:a16="http://schemas.microsoft.com/office/drawing/2014/main" id="{68769F6E-B0E8-3E4A-9A57-CC86A30637A9}"/>
              </a:ext>
            </a:extLst>
          </p:cNvPr>
          <p:cNvSpPr>
            <a:spLocks noGrp="1"/>
          </p:cNvSpPr>
          <p:nvPr>
            <p:ph idx="1"/>
          </p:nvPr>
        </p:nvSpPr>
        <p:spPr/>
        <p:txBody>
          <a:bodyPr/>
          <a:lstStyle/>
          <a:p>
            <a:r>
              <a:rPr lang="en-US" dirty="0"/>
              <a:t>Aka, what if  1 + 1 doesn’t </a:t>
            </a:r>
            <a:r>
              <a:rPr lang="en-US" i="1" dirty="0"/>
              <a:t>always</a:t>
            </a:r>
            <a:r>
              <a:rPr lang="en-US" dirty="0"/>
              <a:t> equal </a:t>
            </a:r>
            <a:r>
              <a:rPr lang="en-US" i="1" dirty="0"/>
              <a:t>exactly</a:t>
            </a:r>
            <a:r>
              <a:rPr lang="en-US" dirty="0"/>
              <a:t> 2?</a:t>
            </a:r>
          </a:p>
        </p:txBody>
      </p:sp>
      <p:sp>
        <p:nvSpPr>
          <p:cNvPr id="4" name="Slide Number Placeholder 3">
            <a:extLst>
              <a:ext uri="{FF2B5EF4-FFF2-40B4-BE49-F238E27FC236}">
                <a16:creationId xmlns:a16="http://schemas.microsoft.com/office/drawing/2014/main" id="{A1EC7545-653C-214F-807B-BA6CB04DB35D}"/>
              </a:ext>
            </a:extLst>
          </p:cNvPr>
          <p:cNvSpPr>
            <a:spLocks noGrp="1"/>
          </p:cNvSpPr>
          <p:nvPr>
            <p:ph type="sldNum" sz="quarter" idx="12"/>
          </p:nvPr>
        </p:nvSpPr>
        <p:spPr/>
        <p:txBody>
          <a:bodyPr/>
          <a:lstStyle/>
          <a:p>
            <a:pPr algn="r"/>
            <a:fld id="{434A358D-2637-E146-A3BD-05BD470B507B}" type="slidenum">
              <a:rPr lang="en-US" smtClean="0"/>
              <a:pPr algn="r"/>
              <a:t>19</a:t>
            </a:fld>
            <a:endParaRPr lang="en-US" dirty="0"/>
          </a:p>
        </p:txBody>
      </p:sp>
      <p:pic>
        <p:nvPicPr>
          <p:cNvPr id="8194" name="Picture 2" descr="How good is good enough? The Approximate Computing Paradigm in Hardware,  Software and Algorithms">
            <a:extLst>
              <a:ext uri="{FF2B5EF4-FFF2-40B4-BE49-F238E27FC236}">
                <a16:creationId xmlns:a16="http://schemas.microsoft.com/office/drawing/2014/main" id="{2BB442A7-F514-7247-8AD3-AC0FA79C77F1}"/>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749808" y="1683510"/>
            <a:ext cx="6565392" cy="291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912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D961-B1A5-1F4A-8546-FA68118C9FBC}"/>
              </a:ext>
            </a:extLst>
          </p:cNvPr>
          <p:cNvSpPr>
            <a:spLocks noGrp="1"/>
          </p:cNvSpPr>
          <p:nvPr>
            <p:ph type="title"/>
          </p:nvPr>
        </p:nvSpPr>
        <p:spPr/>
        <p:txBody>
          <a:bodyPr/>
          <a:lstStyle/>
          <a:p>
            <a:r>
              <a:rPr lang="en-US" dirty="0"/>
              <a:t>What is </a:t>
            </a:r>
            <a:r>
              <a:rPr lang="en-US" dirty="0">
                <a:solidFill>
                  <a:srgbClr val="7030A0"/>
                </a:solidFill>
              </a:rPr>
              <a:t>Computer Architecture</a:t>
            </a:r>
            <a:r>
              <a:rPr lang="en-US" dirty="0"/>
              <a:t> and where does it fit in </a:t>
            </a:r>
            <a:r>
              <a:rPr lang="en-US" dirty="0">
                <a:solidFill>
                  <a:srgbClr val="7030A0"/>
                </a:solidFill>
              </a:rPr>
              <a:t>Computer (Science) Engineering</a:t>
            </a:r>
            <a:r>
              <a:rPr lang="en-US" dirty="0"/>
              <a:t>?</a:t>
            </a:r>
          </a:p>
        </p:txBody>
      </p:sp>
      <p:sp>
        <p:nvSpPr>
          <p:cNvPr id="3" name="Content Placeholder 2">
            <a:extLst>
              <a:ext uri="{FF2B5EF4-FFF2-40B4-BE49-F238E27FC236}">
                <a16:creationId xmlns:a16="http://schemas.microsoft.com/office/drawing/2014/main" id="{30BEE33F-B6EC-2243-82CD-7682EFF60E7B}"/>
              </a:ext>
            </a:extLst>
          </p:cNvPr>
          <p:cNvSpPr>
            <a:spLocks noGrp="1"/>
          </p:cNvSpPr>
          <p:nvPr>
            <p:ph idx="1"/>
          </p:nvPr>
        </p:nvSpPr>
        <p:spPr/>
        <p:txBody>
          <a:bodyPr/>
          <a:lstStyle/>
          <a:p>
            <a:r>
              <a:rPr lang="en-US" dirty="0"/>
              <a:t>One view: what is an Architect and how do they fit in the creation of buildings?</a:t>
            </a:r>
          </a:p>
        </p:txBody>
      </p:sp>
      <p:sp>
        <p:nvSpPr>
          <p:cNvPr id="4" name="Slide Number Placeholder 3">
            <a:extLst>
              <a:ext uri="{FF2B5EF4-FFF2-40B4-BE49-F238E27FC236}">
                <a16:creationId xmlns:a16="http://schemas.microsoft.com/office/drawing/2014/main" id="{385E3B7B-14C4-B746-BD6B-392D38D7CA4E}"/>
              </a:ext>
            </a:extLst>
          </p:cNvPr>
          <p:cNvSpPr>
            <a:spLocks noGrp="1"/>
          </p:cNvSpPr>
          <p:nvPr>
            <p:ph type="sldNum" sz="quarter" idx="12"/>
          </p:nvPr>
        </p:nvSpPr>
        <p:spPr/>
        <p:txBody>
          <a:bodyPr/>
          <a:lstStyle/>
          <a:p>
            <a:fld id="{434A358D-2637-E146-A3BD-05BD470B507B}" type="slidenum">
              <a:rPr lang="en-US" smtClean="0"/>
              <a:t>2</a:t>
            </a:fld>
            <a:endParaRPr lang="en-US"/>
          </a:p>
        </p:txBody>
      </p:sp>
      <p:pic>
        <p:nvPicPr>
          <p:cNvPr id="2050" name="Picture 2" descr="Heydar Aliyev Center, Baku">
            <a:extLst>
              <a:ext uri="{FF2B5EF4-FFF2-40B4-BE49-F238E27FC236}">
                <a16:creationId xmlns:a16="http://schemas.microsoft.com/office/drawing/2014/main" id="{2FA01D72-3BF6-7B47-A091-66BD26756CC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40827" y="1624724"/>
            <a:ext cx="4578293" cy="30521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Zaha Hadid - Wikipedia">
            <a:extLst>
              <a:ext uri="{FF2B5EF4-FFF2-40B4-BE49-F238E27FC236}">
                <a16:creationId xmlns:a16="http://schemas.microsoft.com/office/drawing/2014/main" id="{53B6A5AA-C6A4-0B48-8B31-B67B35EEDFB8}"/>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l="12362" t="4005" r="20983"/>
          <a:stretch/>
        </p:blipFill>
        <p:spPr bwMode="auto">
          <a:xfrm>
            <a:off x="965020" y="2077022"/>
            <a:ext cx="1849278" cy="25998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FCBBB2-95D9-C84C-9129-8142B5859159}"/>
              </a:ext>
            </a:extLst>
          </p:cNvPr>
          <p:cNvSpPr txBox="1"/>
          <p:nvPr/>
        </p:nvSpPr>
        <p:spPr>
          <a:xfrm>
            <a:off x="965020" y="4367820"/>
            <a:ext cx="1849280" cy="307777"/>
          </a:xfrm>
          <a:prstGeom prst="rect">
            <a:avLst/>
          </a:prstGeom>
          <a:solidFill>
            <a:srgbClr val="FFFFFF">
              <a:alpha val="79608"/>
            </a:srgbClr>
          </a:solidFill>
        </p:spPr>
        <p:txBody>
          <a:bodyPr wrap="square" rtlCol="0">
            <a:spAutoFit/>
          </a:bodyPr>
          <a:lstStyle/>
          <a:p>
            <a:pPr algn="ctr"/>
            <a:r>
              <a:rPr lang="en-US" sz="1400" b="1" dirty="0">
                <a:latin typeface="Seravek Light"/>
                <a:cs typeface="Seravek Light"/>
              </a:rPr>
              <a:t>Zaha Hadid</a:t>
            </a:r>
          </a:p>
        </p:txBody>
      </p:sp>
      <p:sp>
        <p:nvSpPr>
          <p:cNvPr id="9" name="TextBox 8">
            <a:extLst>
              <a:ext uri="{FF2B5EF4-FFF2-40B4-BE49-F238E27FC236}">
                <a16:creationId xmlns:a16="http://schemas.microsoft.com/office/drawing/2014/main" id="{F468A2B1-4C18-3245-BDA3-B6DCA2230269}"/>
              </a:ext>
            </a:extLst>
          </p:cNvPr>
          <p:cNvSpPr txBox="1"/>
          <p:nvPr/>
        </p:nvSpPr>
        <p:spPr>
          <a:xfrm>
            <a:off x="3340827" y="4367820"/>
            <a:ext cx="4578299" cy="307777"/>
          </a:xfrm>
          <a:prstGeom prst="rect">
            <a:avLst/>
          </a:prstGeom>
          <a:solidFill>
            <a:srgbClr val="FFFFFF">
              <a:alpha val="79608"/>
            </a:srgbClr>
          </a:solidFill>
        </p:spPr>
        <p:txBody>
          <a:bodyPr wrap="square" rtlCol="0">
            <a:spAutoFit/>
          </a:bodyPr>
          <a:lstStyle/>
          <a:p>
            <a:r>
              <a:rPr lang="en-US" sz="1400" b="1" dirty="0">
                <a:latin typeface="Seravek Light"/>
                <a:cs typeface="Seravek Light"/>
              </a:rPr>
              <a:t>Port Authority Building in Antwerp, </a:t>
            </a:r>
            <a:r>
              <a:rPr lang="en-US" sz="1400" b="1" dirty="0">
                <a:solidFill>
                  <a:schemeClr val="accent4"/>
                </a:solidFill>
                <a:latin typeface="Seravek Light"/>
                <a:cs typeface="Seravek Light"/>
              </a:rPr>
              <a:t>designed</a:t>
            </a:r>
            <a:r>
              <a:rPr lang="en-US" sz="1400" b="1" dirty="0">
                <a:latin typeface="Seravek Light"/>
                <a:cs typeface="Seravek Light"/>
              </a:rPr>
              <a:t> by Zaha</a:t>
            </a:r>
          </a:p>
        </p:txBody>
      </p:sp>
      <p:sp>
        <p:nvSpPr>
          <p:cNvPr id="10" name="TextBox 9">
            <a:extLst>
              <a:ext uri="{FF2B5EF4-FFF2-40B4-BE49-F238E27FC236}">
                <a16:creationId xmlns:a16="http://schemas.microsoft.com/office/drawing/2014/main" id="{6D163199-3D1C-2C40-A2F4-0CA3BD337843}"/>
              </a:ext>
            </a:extLst>
          </p:cNvPr>
          <p:cNvSpPr txBox="1"/>
          <p:nvPr/>
        </p:nvSpPr>
        <p:spPr>
          <a:xfrm>
            <a:off x="8215356" y="4974223"/>
            <a:ext cx="942887" cy="169277"/>
          </a:xfrm>
          <a:prstGeom prst="rect">
            <a:avLst/>
          </a:prstGeom>
          <a:noFill/>
        </p:spPr>
        <p:txBody>
          <a:bodyPr wrap="none" rtlCol="0">
            <a:spAutoFit/>
          </a:bodyPr>
          <a:lstStyle/>
          <a:p>
            <a:r>
              <a:rPr lang="en-US" sz="500" i="1" dirty="0">
                <a:solidFill>
                  <a:schemeClr val="bg1">
                    <a:lumMod val="75000"/>
                  </a:schemeClr>
                </a:solidFill>
                <a:latin typeface="Seravek Light"/>
                <a:cs typeface="Seravek Light"/>
              </a:rPr>
              <a:t>Graphics courtesy Wikipedia</a:t>
            </a:r>
          </a:p>
        </p:txBody>
      </p:sp>
    </p:spTree>
    <p:extLst>
      <p:ext uri="{BB962C8B-B14F-4D97-AF65-F5344CB8AC3E}">
        <p14:creationId xmlns:p14="http://schemas.microsoft.com/office/powerpoint/2010/main" val="46555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9"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0980B-1EA2-8941-A933-49F2DD1B9996}"/>
              </a:ext>
            </a:extLst>
          </p:cNvPr>
          <p:cNvSpPr>
            <a:spLocks noGrp="1"/>
          </p:cNvSpPr>
          <p:nvPr>
            <p:ph type="title"/>
          </p:nvPr>
        </p:nvSpPr>
        <p:spPr>
          <a:xfrm>
            <a:off x="189306" y="273844"/>
            <a:ext cx="8954694" cy="994172"/>
          </a:xfrm>
        </p:spPr>
        <p:txBody>
          <a:bodyPr>
            <a:noAutofit/>
          </a:bodyPr>
          <a:lstStyle/>
          <a:p>
            <a:r>
              <a:rPr lang="en-US" sz="2800" dirty="0"/>
              <a:t>Embracing imprecision allows for major gains in performance and energy</a:t>
            </a:r>
          </a:p>
        </p:txBody>
      </p:sp>
      <p:sp>
        <p:nvSpPr>
          <p:cNvPr id="4" name="Slide Number Placeholder 3">
            <a:extLst>
              <a:ext uri="{FF2B5EF4-FFF2-40B4-BE49-F238E27FC236}">
                <a16:creationId xmlns:a16="http://schemas.microsoft.com/office/drawing/2014/main" id="{C2D9AFD6-75D3-CC48-9723-F81B7EA79D40}"/>
              </a:ext>
            </a:extLst>
          </p:cNvPr>
          <p:cNvSpPr>
            <a:spLocks noGrp="1"/>
          </p:cNvSpPr>
          <p:nvPr>
            <p:ph type="sldNum" sz="quarter" idx="12"/>
          </p:nvPr>
        </p:nvSpPr>
        <p:spPr/>
        <p:txBody>
          <a:bodyPr/>
          <a:lstStyle/>
          <a:p>
            <a:fld id="{4C8C6190-CC26-854B-999A-5802CBDE89CB}" type="slidenum">
              <a:rPr lang="en-US" smtClean="0"/>
              <a:t>20</a:t>
            </a:fld>
            <a:endParaRPr lang="en-US" dirty="0"/>
          </a:p>
        </p:txBody>
      </p:sp>
      <p:grpSp>
        <p:nvGrpSpPr>
          <p:cNvPr id="29" name="Group 28">
            <a:extLst>
              <a:ext uri="{FF2B5EF4-FFF2-40B4-BE49-F238E27FC236}">
                <a16:creationId xmlns:a16="http://schemas.microsoft.com/office/drawing/2014/main" id="{BB3A9B9F-40C7-8242-A7FE-9565F21269BE}"/>
              </a:ext>
            </a:extLst>
          </p:cNvPr>
          <p:cNvGrpSpPr/>
          <p:nvPr/>
        </p:nvGrpSpPr>
        <p:grpSpPr>
          <a:xfrm>
            <a:off x="1962492" y="1200150"/>
            <a:ext cx="5686083" cy="3825890"/>
            <a:chOff x="2616656" y="1254477"/>
            <a:chExt cx="7710642" cy="5446910"/>
          </a:xfrm>
        </p:grpSpPr>
        <p:grpSp>
          <p:nvGrpSpPr>
            <p:cNvPr id="30" name="Group 29">
              <a:extLst>
                <a:ext uri="{FF2B5EF4-FFF2-40B4-BE49-F238E27FC236}">
                  <a16:creationId xmlns:a16="http://schemas.microsoft.com/office/drawing/2014/main" id="{568B0A79-A38D-7744-B785-FCED5F4DD449}"/>
                </a:ext>
              </a:extLst>
            </p:cNvPr>
            <p:cNvGrpSpPr/>
            <p:nvPr/>
          </p:nvGrpSpPr>
          <p:grpSpPr>
            <a:xfrm>
              <a:off x="2616656" y="1326470"/>
              <a:ext cx="7710642" cy="5374917"/>
              <a:chOff x="1099123" y="1695828"/>
              <a:chExt cx="7195111" cy="4539428"/>
            </a:xfrm>
          </p:grpSpPr>
          <p:grpSp>
            <p:nvGrpSpPr>
              <p:cNvPr id="35" name="Group 34">
                <a:extLst>
                  <a:ext uri="{FF2B5EF4-FFF2-40B4-BE49-F238E27FC236}">
                    <a16:creationId xmlns:a16="http://schemas.microsoft.com/office/drawing/2014/main" id="{114FF2ED-8970-1645-AA44-A648424D5CC6}"/>
                  </a:ext>
                </a:extLst>
              </p:cNvPr>
              <p:cNvGrpSpPr>
                <a:grpSpLocks noChangeAspect="1"/>
              </p:cNvGrpSpPr>
              <p:nvPr/>
            </p:nvGrpSpPr>
            <p:grpSpPr>
              <a:xfrm>
                <a:off x="1452842" y="1695828"/>
                <a:ext cx="6841392" cy="4104371"/>
                <a:chOff x="2753590" y="1596319"/>
                <a:chExt cx="7444511" cy="4466201"/>
              </a:xfrm>
            </p:grpSpPr>
            <p:pic>
              <p:nvPicPr>
                <p:cNvPr id="42" name="Picture 41">
                  <a:extLst>
                    <a:ext uri="{FF2B5EF4-FFF2-40B4-BE49-F238E27FC236}">
                      <a16:creationId xmlns:a16="http://schemas.microsoft.com/office/drawing/2014/main" id="{00643036-C445-BA40-8213-6353ADE6520F}"/>
                    </a:ext>
                  </a:extLst>
                </p:cNvPr>
                <p:cNvPicPr>
                  <a:picLocks noChangeAspect="1"/>
                </p:cNvPicPr>
                <p:nvPr/>
              </p:nvPicPr>
              <p:blipFill>
                <a:blip r:embed="rId2"/>
                <a:stretch>
                  <a:fillRect/>
                </a:stretch>
              </p:blipFill>
              <p:spPr>
                <a:xfrm>
                  <a:off x="3975101" y="2060062"/>
                  <a:ext cx="6223000" cy="4002458"/>
                </a:xfrm>
                <a:prstGeom prst="rect">
                  <a:avLst/>
                </a:prstGeom>
              </p:spPr>
            </p:pic>
            <p:pic>
              <p:nvPicPr>
                <p:cNvPr id="43" name="Picture 42">
                  <a:extLst>
                    <a:ext uri="{FF2B5EF4-FFF2-40B4-BE49-F238E27FC236}">
                      <a16:creationId xmlns:a16="http://schemas.microsoft.com/office/drawing/2014/main" id="{FBE6103D-1515-5346-A182-E49FB42E8415}"/>
                    </a:ext>
                  </a:extLst>
                </p:cNvPr>
                <p:cNvPicPr>
                  <a:picLocks noChangeAspect="1"/>
                </p:cNvPicPr>
                <p:nvPr/>
              </p:nvPicPr>
              <p:blipFill>
                <a:blip r:embed="rId3"/>
                <a:stretch>
                  <a:fillRect/>
                </a:stretch>
              </p:blipFill>
              <p:spPr>
                <a:xfrm>
                  <a:off x="2753590" y="1596319"/>
                  <a:ext cx="7416800" cy="3948107"/>
                </a:xfrm>
                <a:prstGeom prst="rect">
                  <a:avLst/>
                </a:prstGeom>
              </p:spPr>
            </p:pic>
            <p:grpSp>
              <p:nvGrpSpPr>
                <p:cNvPr id="44" name="Group 43">
                  <a:extLst>
                    <a:ext uri="{FF2B5EF4-FFF2-40B4-BE49-F238E27FC236}">
                      <a16:creationId xmlns:a16="http://schemas.microsoft.com/office/drawing/2014/main" id="{39925D1A-B65C-D74B-B371-A15F6B0B53BE}"/>
                    </a:ext>
                  </a:extLst>
                </p:cNvPr>
                <p:cNvGrpSpPr/>
                <p:nvPr/>
              </p:nvGrpSpPr>
              <p:grpSpPr>
                <a:xfrm>
                  <a:off x="3733800" y="1798363"/>
                  <a:ext cx="2477556" cy="1155700"/>
                  <a:chOff x="2222500" y="1590542"/>
                  <a:chExt cx="2477556" cy="1155700"/>
                </a:xfrm>
              </p:grpSpPr>
              <p:sp>
                <p:nvSpPr>
                  <p:cNvPr id="54" name="Rectangle 53">
                    <a:extLst>
                      <a:ext uri="{FF2B5EF4-FFF2-40B4-BE49-F238E27FC236}">
                        <a16:creationId xmlns:a16="http://schemas.microsoft.com/office/drawing/2014/main" id="{A433EB2D-1458-2F46-8220-F4DFDD59006D}"/>
                      </a:ext>
                    </a:extLst>
                  </p:cNvPr>
                  <p:cNvSpPr/>
                  <p:nvPr/>
                </p:nvSpPr>
                <p:spPr>
                  <a:xfrm>
                    <a:off x="2222500" y="1590542"/>
                    <a:ext cx="2477556" cy="419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760">
                      <a:latin typeface="Calibri" charset="0"/>
                      <a:ea typeface="Calibri" charset="0"/>
                      <a:cs typeface="Calibri" charset="0"/>
                    </a:endParaRPr>
                  </a:p>
                </p:txBody>
              </p:sp>
              <p:sp>
                <p:nvSpPr>
                  <p:cNvPr id="55" name="Rectangle 54">
                    <a:extLst>
                      <a:ext uri="{FF2B5EF4-FFF2-40B4-BE49-F238E27FC236}">
                        <a16:creationId xmlns:a16="http://schemas.microsoft.com/office/drawing/2014/main" id="{708460DE-DACE-3246-92AA-209AA3D0DEA1}"/>
                      </a:ext>
                    </a:extLst>
                  </p:cNvPr>
                  <p:cNvSpPr/>
                  <p:nvPr/>
                </p:nvSpPr>
                <p:spPr>
                  <a:xfrm>
                    <a:off x="2222500" y="2327142"/>
                    <a:ext cx="2477556" cy="419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760">
                      <a:latin typeface="Calibri" charset="0"/>
                      <a:ea typeface="Calibri" charset="0"/>
                      <a:cs typeface="Calibri" charset="0"/>
                    </a:endParaRPr>
                  </a:p>
                </p:txBody>
              </p:sp>
              <p:sp>
                <p:nvSpPr>
                  <p:cNvPr id="56" name="Rectangle 55">
                    <a:extLst>
                      <a:ext uri="{FF2B5EF4-FFF2-40B4-BE49-F238E27FC236}">
                        <a16:creationId xmlns:a16="http://schemas.microsoft.com/office/drawing/2014/main" id="{FC306120-03CB-FE4E-A592-A77FAA22FC4E}"/>
                      </a:ext>
                    </a:extLst>
                  </p:cNvPr>
                  <p:cNvSpPr/>
                  <p:nvPr/>
                </p:nvSpPr>
                <p:spPr>
                  <a:xfrm>
                    <a:off x="4578878" y="1908042"/>
                    <a:ext cx="121178" cy="419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760">
                      <a:latin typeface="Calibri" charset="0"/>
                      <a:ea typeface="Calibri" charset="0"/>
                      <a:cs typeface="Calibri" charset="0"/>
                    </a:endParaRPr>
                  </a:p>
                </p:txBody>
              </p:sp>
              <p:sp>
                <p:nvSpPr>
                  <p:cNvPr id="57" name="Rectangle 56">
                    <a:extLst>
                      <a:ext uri="{FF2B5EF4-FFF2-40B4-BE49-F238E27FC236}">
                        <a16:creationId xmlns:a16="http://schemas.microsoft.com/office/drawing/2014/main" id="{3D1E403A-E09A-F84A-A189-B2BDA0E95C3A}"/>
                      </a:ext>
                    </a:extLst>
                  </p:cNvPr>
                  <p:cNvSpPr/>
                  <p:nvPr/>
                </p:nvSpPr>
                <p:spPr>
                  <a:xfrm>
                    <a:off x="2222500" y="2009642"/>
                    <a:ext cx="121178" cy="419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760">
                      <a:latin typeface="Calibri" charset="0"/>
                      <a:ea typeface="Calibri" charset="0"/>
                      <a:cs typeface="Calibri" charset="0"/>
                    </a:endParaRPr>
                  </a:p>
                </p:txBody>
              </p:sp>
            </p:grpSp>
            <p:sp>
              <p:nvSpPr>
                <p:cNvPr id="45" name="Rectangle 44">
                  <a:extLst>
                    <a:ext uri="{FF2B5EF4-FFF2-40B4-BE49-F238E27FC236}">
                      <a16:creationId xmlns:a16="http://schemas.microsoft.com/office/drawing/2014/main" id="{2CDBBEDE-48D5-0B4E-B5DC-A5D3376B9A52}"/>
                    </a:ext>
                  </a:extLst>
                </p:cNvPr>
                <p:cNvSpPr/>
                <p:nvPr/>
              </p:nvSpPr>
              <p:spPr>
                <a:xfrm>
                  <a:off x="4117018" y="3838959"/>
                  <a:ext cx="1184564" cy="40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latin typeface="Calibri" charset="0"/>
                    <a:ea typeface="Calibri" charset="0"/>
                    <a:cs typeface="Calibri" charset="0"/>
                  </a:endParaRPr>
                </a:p>
              </p:txBody>
            </p:sp>
            <p:sp>
              <p:nvSpPr>
                <p:cNvPr id="46" name="Rectangle 45">
                  <a:extLst>
                    <a:ext uri="{FF2B5EF4-FFF2-40B4-BE49-F238E27FC236}">
                      <a16:creationId xmlns:a16="http://schemas.microsoft.com/office/drawing/2014/main" id="{F32B0347-61C3-8A43-A6FC-13ECECAA44CD}"/>
                    </a:ext>
                  </a:extLst>
                </p:cNvPr>
                <p:cNvSpPr/>
                <p:nvPr/>
              </p:nvSpPr>
              <p:spPr>
                <a:xfrm>
                  <a:off x="5369700" y="3544481"/>
                  <a:ext cx="1184564" cy="40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latin typeface="Calibri" charset="0"/>
                    <a:ea typeface="Calibri" charset="0"/>
                    <a:cs typeface="Calibri" charset="0"/>
                  </a:endParaRPr>
                </a:p>
              </p:txBody>
            </p:sp>
            <p:sp>
              <p:nvSpPr>
                <p:cNvPr id="47" name="Rectangle 46">
                  <a:extLst>
                    <a:ext uri="{FF2B5EF4-FFF2-40B4-BE49-F238E27FC236}">
                      <a16:creationId xmlns:a16="http://schemas.microsoft.com/office/drawing/2014/main" id="{938F3A00-4888-7548-9919-636A48BB06F4}"/>
                    </a:ext>
                  </a:extLst>
                </p:cNvPr>
                <p:cNvSpPr/>
                <p:nvPr/>
              </p:nvSpPr>
              <p:spPr>
                <a:xfrm>
                  <a:off x="5781181" y="3181249"/>
                  <a:ext cx="1184564" cy="40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latin typeface="Calibri" charset="0"/>
                    <a:ea typeface="Calibri" charset="0"/>
                    <a:cs typeface="Calibri" charset="0"/>
                  </a:endParaRPr>
                </a:p>
              </p:txBody>
            </p:sp>
            <p:sp>
              <p:nvSpPr>
                <p:cNvPr id="48" name="Rectangle 47">
                  <a:extLst>
                    <a:ext uri="{FF2B5EF4-FFF2-40B4-BE49-F238E27FC236}">
                      <a16:creationId xmlns:a16="http://schemas.microsoft.com/office/drawing/2014/main" id="{85C93878-EE17-6A4A-8BE3-D0DC1C8CF8EE}"/>
                    </a:ext>
                  </a:extLst>
                </p:cNvPr>
                <p:cNvSpPr/>
                <p:nvPr/>
              </p:nvSpPr>
              <p:spPr>
                <a:xfrm>
                  <a:off x="5979292" y="2590764"/>
                  <a:ext cx="1184564" cy="509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latin typeface="Calibri" charset="0"/>
                    <a:ea typeface="Calibri" charset="0"/>
                    <a:cs typeface="Calibri" charset="0"/>
                  </a:endParaRPr>
                </a:p>
              </p:txBody>
            </p:sp>
            <p:sp>
              <p:nvSpPr>
                <p:cNvPr id="49" name="Rectangle 48">
                  <a:extLst>
                    <a:ext uri="{FF2B5EF4-FFF2-40B4-BE49-F238E27FC236}">
                      <a16:creationId xmlns:a16="http://schemas.microsoft.com/office/drawing/2014/main" id="{9B383EA5-BF6B-8942-A3D1-067FCA0A39EF}"/>
                    </a:ext>
                  </a:extLst>
                </p:cNvPr>
                <p:cNvSpPr/>
                <p:nvPr/>
              </p:nvSpPr>
              <p:spPr>
                <a:xfrm>
                  <a:off x="5993144" y="2743164"/>
                  <a:ext cx="1184564" cy="509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latin typeface="Calibri" charset="0"/>
                    <a:ea typeface="Calibri" charset="0"/>
                    <a:cs typeface="Calibri" charset="0"/>
                  </a:endParaRPr>
                </a:p>
              </p:txBody>
            </p:sp>
            <p:sp>
              <p:nvSpPr>
                <p:cNvPr id="50" name="Rectangle 49">
                  <a:extLst>
                    <a:ext uri="{FF2B5EF4-FFF2-40B4-BE49-F238E27FC236}">
                      <a16:creationId xmlns:a16="http://schemas.microsoft.com/office/drawing/2014/main" id="{B59F8392-5152-E846-B19F-7CFF6346E1C9}"/>
                    </a:ext>
                  </a:extLst>
                </p:cNvPr>
                <p:cNvSpPr/>
                <p:nvPr/>
              </p:nvSpPr>
              <p:spPr>
                <a:xfrm>
                  <a:off x="6090178" y="1912260"/>
                  <a:ext cx="1184564" cy="509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latin typeface="Calibri" charset="0"/>
                    <a:ea typeface="Calibri" charset="0"/>
                    <a:cs typeface="Calibri" charset="0"/>
                  </a:endParaRPr>
                </a:p>
              </p:txBody>
            </p:sp>
            <p:sp>
              <p:nvSpPr>
                <p:cNvPr id="51" name="Oval 50">
                  <a:extLst>
                    <a:ext uri="{FF2B5EF4-FFF2-40B4-BE49-F238E27FC236}">
                      <a16:creationId xmlns:a16="http://schemas.microsoft.com/office/drawing/2014/main" id="{5D9C16BD-A1FD-3844-85DF-5F3897AB017B}"/>
                    </a:ext>
                  </a:extLst>
                </p:cNvPr>
                <p:cNvSpPr/>
                <p:nvPr/>
              </p:nvSpPr>
              <p:spPr>
                <a:xfrm>
                  <a:off x="6311106" y="3767935"/>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latin typeface="Calibri" charset="0"/>
                    <a:ea typeface="Calibri" charset="0"/>
                    <a:cs typeface="Calibri" charset="0"/>
                  </a:endParaRPr>
                </a:p>
              </p:txBody>
            </p:sp>
            <p:sp>
              <p:nvSpPr>
                <p:cNvPr id="52" name="Rectangle 51">
                  <a:extLst>
                    <a:ext uri="{FF2B5EF4-FFF2-40B4-BE49-F238E27FC236}">
                      <a16:creationId xmlns:a16="http://schemas.microsoft.com/office/drawing/2014/main" id="{2EBD864E-77D2-4447-8CB1-D4D918A6F332}"/>
                    </a:ext>
                  </a:extLst>
                </p:cNvPr>
                <p:cNvSpPr/>
                <p:nvPr/>
              </p:nvSpPr>
              <p:spPr>
                <a:xfrm>
                  <a:off x="3784499" y="2033311"/>
                  <a:ext cx="2668157" cy="501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latin typeface="Calibri" charset="0"/>
                    <a:ea typeface="Calibri" charset="0"/>
                    <a:cs typeface="Calibri" charset="0"/>
                  </a:endParaRPr>
                </a:p>
              </p:txBody>
            </p:sp>
            <p:sp>
              <p:nvSpPr>
                <p:cNvPr id="53" name="Oval 52">
                  <a:extLst>
                    <a:ext uri="{FF2B5EF4-FFF2-40B4-BE49-F238E27FC236}">
                      <a16:creationId xmlns:a16="http://schemas.microsoft.com/office/drawing/2014/main" id="{8935B791-60D1-6F45-ACD6-63A6F1A8BB23}"/>
                    </a:ext>
                  </a:extLst>
                </p:cNvPr>
                <p:cNvSpPr/>
                <p:nvPr/>
              </p:nvSpPr>
              <p:spPr>
                <a:xfrm>
                  <a:off x="7041693" y="2202396"/>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endParaRPr lang="en-US" sz="760">
                    <a:latin typeface="Calibri" charset="0"/>
                    <a:ea typeface="Calibri" charset="0"/>
                    <a:cs typeface="Calibri" charset="0"/>
                  </a:endParaRPr>
                </a:p>
              </p:txBody>
            </p:sp>
          </p:grpSp>
          <p:sp>
            <p:nvSpPr>
              <p:cNvPr id="36" name="Rectangle 35">
                <a:extLst>
                  <a:ext uri="{FF2B5EF4-FFF2-40B4-BE49-F238E27FC236}">
                    <a16:creationId xmlns:a16="http://schemas.microsoft.com/office/drawing/2014/main" id="{E9CFDD30-0E22-E542-A8B1-25856BF9149A}"/>
                  </a:ext>
                </a:extLst>
              </p:cNvPr>
              <p:cNvSpPr/>
              <p:nvPr/>
            </p:nvSpPr>
            <p:spPr>
              <a:xfrm>
                <a:off x="2088282" y="4209030"/>
                <a:ext cx="560766"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r>
                  <a:rPr lang="en-US" sz="1265" dirty="0" err="1">
                    <a:solidFill>
                      <a:schemeClr val="tx1"/>
                    </a:solidFill>
                    <a:latin typeface="Calibri" charset="0"/>
                    <a:ea typeface="Calibri" charset="0"/>
                    <a:cs typeface="Calibri" charset="0"/>
                  </a:rPr>
                  <a:t>IoT</a:t>
                </a:r>
                <a:endParaRPr lang="en-US" sz="1265" dirty="0">
                  <a:solidFill>
                    <a:schemeClr val="tx1"/>
                  </a:solidFill>
                  <a:latin typeface="Calibri" charset="0"/>
                  <a:ea typeface="Calibri" charset="0"/>
                  <a:cs typeface="Calibri" charset="0"/>
                </a:endParaRPr>
              </a:p>
            </p:txBody>
          </p:sp>
          <p:sp>
            <p:nvSpPr>
              <p:cNvPr id="37" name="Rectangle 36">
                <a:extLst>
                  <a:ext uri="{FF2B5EF4-FFF2-40B4-BE49-F238E27FC236}">
                    <a16:creationId xmlns:a16="http://schemas.microsoft.com/office/drawing/2014/main" id="{A46F3D2E-87F8-A04E-BC52-BE3D0B7AC54A}"/>
                  </a:ext>
                </a:extLst>
              </p:cNvPr>
              <p:cNvSpPr/>
              <p:nvPr/>
            </p:nvSpPr>
            <p:spPr>
              <a:xfrm>
                <a:off x="3447529" y="3881423"/>
                <a:ext cx="934078"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r>
                  <a:rPr lang="en-US" sz="1265">
                    <a:solidFill>
                      <a:schemeClr val="tx1"/>
                    </a:solidFill>
                    <a:latin typeface="Calibri" charset="0"/>
                    <a:ea typeface="Calibri" charset="0"/>
                    <a:cs typeface="Calibri" charset="0"/>
                  </a:rPr>
                  <a:t>Mobile</a:t>
                </a:r>
                <a:endParaRPr lang="en-US" sz="1265" dirty="0">
                  <a:solidFill>
                    <a:schemeClr val="tx1"/>
                  </a:solidFill>
                  <a:latin typeface="Calibri" charset="0"/>
                  <a:ea typeface="Calibri" charset="0"/>
                  <a:cs typeface="Calibri" charset="0"/>
                </a:endParaRPr>
              </a:p>
            </p:txBody>
          </p:sp>
          <p:sp>
            <p:nvSpPr>
              <p:cNvPr id="38" name="Rectangle 37">
                <a:extLst>
                  <a:ext uri="{FF2B5EF4-FFF2-40B4-BE49-F238E27FC236}">
                    <a16:creationId xmlns:a16="http://schemas.microsoft.com/office/drawing/2014/main" id="{B32FADBA-C5F9-8A43-A26A-28A6BE8EA73A}"/>
                  </a:ext>
                </a:extLst>
              </p:cNvPr>
              <p:cNvSpPr/>
              <p:nvPr/>
            </p:nvSpPr>
            <p:spPr>
              <a:xfrm>
                <a:off x="4407073" y="3494594"/>
                <a:ext cx="934078"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r>
                  <a:rPr lang="en-US" sz="1265">
                    <a:solidFill>
                      <a:schemeClr val="tx1"/>
                    </a:solidFill>
                    <a:latin typeface="Calibri" charset="0"/>
                    <a:ea typeface="Calibri" charset="0"/>
                    <a:cs typeface="Calibri" charset="0"/>
                  </a:rPr>
                  <a:t>Desktop</a:t>
                </a:r>
                <a:endParaRPr lang="en-US" sz="1265" dirty="0">
                  <a:solidFill>
                    <a:schemeClr val="tx1"/>
                  </a:solidFill>
                  <a:latin typeface="Calibri" charset="0"/>
                  <a:ea typeface="Calibri" charset="0"/>
                  <a:cs typeface="Calibri" charset="0"/>
                </a:endParaRPr>
              </a:p>
            </p:txBody>
          </p:sp>
          <p:sp>
            <p:nvSpPr>
              <p:cNvPr id="39" name="Rectangle 38">
                <a:extLst>
                  <a:ext uri="{FF2B5EF4-FFF2-40B4-BE49-F238E27FC236}">
                    <a16:creationId xmlns:a16="http://schemas.microsoft.com/office/drawing/2014/main" id="{3C67283C-10BF-CA40-BC22-BEEA575A1163}"/>
                  </a:ext>
                </a:extLst>
              </p:cNvPr>
              <p:cNvSpPr/>
              <p:nvPr/>
            </p:nvSpPr>
            <p:spPr>
              <a:xfrm>
                <a:off x="4484483" y="1880890"/>
                <a:ext cx="1372755"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8576" tIns="19289" rIns="38576" bIns="19289" numCol="1" spcCol="0" rtlCol="0" fromWordArt="0" anchor="ctr" anchorCtr="0" forceAA="0" compatLnSpc="1">
                <a:prstTxWarp prst="textNoShape">
                  <a:avLst/>
                </a:prstTxWarp>
                <a:noAutofit/>
              </a:bodyPr>
              <a:lstStyle/>
              <a:p>
                <a:pPr algn="ctr"/>
                <a:r>
                  <a:rPr lang="en-US" sz="1265" dirty="0">
                    <a:solidFill>
                      <a:schemeClr val="tx1"/>
                    </a:solidFill>
                    <a:latin typeface="Calibri" charset="0"/>
                    <a:ea typeface="Calibri" charset="0"/>
                    <a:cs typeface="Calibri" charset="0"/>
                  </a:rPr>
                  <a:t>Data center</a:t>
                </a:r>
              </a:p>
            </p:txBody>
          </p:sp>
          <p:cxnSp>
            <p:nvCxnSpPr>
              <p:cNvPr id="40" name="Straight Connector 39">
                <a:extLst>
                  <a:ext uri="{FF2B5EF4-FFF2-40B4-BE49-F238E27FC236}">
                    <a16:creationId xmlns:a16="http://schemas.microsoft.com/office/drawing/2014/main" id="{35B6F904-D484-D345-976D-32AAF13BB8D4}"/>
                  </a:ext>
                </a:extLst>
              </p:cNvPr>
              <p:cNvCxnSpPr/>
              <p:nvPr/>
            </p:nvCxnSpPr>
            <p:spPr>
              <a:xfrm flipH="1">
                <a:off x="1099123" y="4985158"/>
                <a:ext cx="1061822" cy="1250098"/>
              </a:xfrm>
              <a:prstGeom prst="line">
                <a:avLst/>
              </a:prstGeom>
              <a:ln w="28575"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F906708D-DB89-8947-90F2-60244A30078F}"/>
                  </a:ext>
                </a:extLst>
              </p:cNvPr>
              <p:cNvSpPr txBox="1"/>
              <p:nvPr/>
            </p:nvSpPr>
            <p:spPr>
              <a:xfrm rot="18524507">
                <a:off x="834306" y="5332986"/>
                <a:ext cx="1298403" cy="404468"/>
              </a:xfrm>
              <a:prstGeom prst="rect">
                <a:avLst/>
              </a:prstGeom>
              <a:noFill/>
            </p:spPr>
            <p:txBody>
              <a:bodyPr wrap="none" rtlCol="0">
                <a:spAutoFit/>
              </a:bodyPr>
              <a:lstStyle/>
              <a:p>
                <a:r>
                  <a:rPr lang="en-US" sz="1477" dirty="0">
                    <a:latin typeface="Calibri" charset="0"/>
                    <a:ea typeface="Calibri" charset="0"/>
                    <a:cs typeface="Calibri" charset="0"/>
                  </a:rPr>
                  <a:t>Imprecision</a:t>
                </a:r>
              </a:p>
            </p:txBody>
          </p:sp>
        </p:grpSp>
        <p:pic>
          <p:nvPicPr>
            <p:cNvPr id="31" name="Picture 30">
              <a:extLst>
                <a:ext uri="{FF2B5EF4-FFF2-40B4-BE49-F238E27FC236}">
                  <a16:creationId xmlns:a16="http://schemas.microsoft.com/office/drawing/2014/main" id="{E03A22DC-33D6-2C48-B02D-0F5C38E469C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75570" y="4432117"/>
              <a:ext cx="272414" cy="190317"/>
            </a:xfrm>
            <a:prstGeom prst="rect">
              <a:avLst/>
            </a:prstGeom>
          </p:spPr>
        </p:pic>
        <p:pic>
          <p:nvPicPr>
            <p:cNvPr id="32" name="Picture 31">
              <a:extLst>
                <a:ext uri="{FF2B5EF4-FFF2-40B4-BE49-F238E27FC236}">
                  <a16:creationId xmlns:a16="http://schemas.microsoft.com/office/drawing/2014/main" id="{102FECEA-6320-6546-A37C-0AC2F219D3A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247525" y="3684481"/>
              <a:ext cx="546827" cy="331274"/>
            </a:xfrm>
            <a:prstGeom prst="rect">
              <a:avLst/>
            </a:prstGeom>
          </p:spPr>
        </p:pic>
        <p:pic>
          <p:nvPicPr>
            <p:cNvPr id="33" name="Picture 32">
              <a:extLst>
                <a:ext uri="{FF2B5EF4-FFF2-40B4-BE49-F238E27FC236}">
                  <a16:creationId xmlns:a16="http://schemas.microsoft.com/office/drawing/2014/main" id="{CA95E3CC-1EF4-E145-AFBA-106057EB3E3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418445" y="2888022"/>
              <a:ext cx="553270" cy="716162"/>
            </a:xfrm>
            <a:prstGeom prst="rect">
              <a:avLst/>
            </a:prstGeom>
          </p:spPr>
        </p:pic>
        <p:pic>
          <p:nvPicPr>
            <p:cNvPr id="34" name="Picture 33">
              <a:extLst>
                <a:ext uri="{FF2B5EF4-FFF2-40B4-BE49-F238E27FC236}">
                  <a16:creationId xmlns:a16="http://schemas.microsoft.com/office/drawing/2014/main" id="{1533045F-B8BA-C343-80A9-8CC5C15177F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595129" y="1254477"/>
              <a:ext cx="873480" cy="467414"/>
            </a:xfrm>
            <a:prstGeom prst="rect">
              <a:avLst/>
            </a:prstGeom>
          </p:spPr>
        </p:pic>
      </p:grpSp>
    </p:spTree>
    <p:extLst>
      <p:ext uri="{BB962C8B-B14F-4D97-AF65-F5344CB8AC3E}">
        <p14:creationId xmlns:p14="http://schemas.microsoft.com/office/powerpoint/2010/main" val="225645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5610403" y="1155004"/>
            <a:ext cx="9273" cy="3533065"/>
          </a:xfrm>
          <a:prstGeom prst="line">
            <a:avLst/>
          </a:prstGeom>
          <a:noFill/>
          <a:ln w="76200" cap="flat">
            <a:solidFill>
              <a:schemeClr val="accent1"/>
            </a:solidFill>
            <a:prstDash val="sysDot"/>
            <a:miter lim="400000"/>
          </a:ln>
          <a:effectLst/>
          <a:sp3d/>
        </p:spPr>
        <p:style>
          <a:lnRef idx="0">
            <a:scrgbClr r="0" g="0" b="0"/>
          </a:lnRef>
          <a:fillRef idx="0">
            <a:scrgbClr r="0" g="0" b="0"/>
          </a:fillRef>
          <a:effectRef idx="0">
            <a:scrgbClr r="0" g="0" b="0"/>
          </a:effectRef>
          <a:fontRef idx="none"/>
        </p:style>
      </p:cxnSp>
      <p:sp>
        <p:nvSpPr>
          <p:cNvPr id="32" name="TextBox 31"/>
          <p:cNvSpPr txBox="1"/>
          <p:nvPr/>
        </p:nvSpPr>
        <p:spPr>
          <a:xfrm>
            <a:off x="3178026" y="963474"/>
            <a:ext cx="1414170" cy="416909"/>
          </a:xfrm>
          <a:prstGeom prst="rect">
            <a:avLst/>
          </a:prstGeom>
          <a:noFill/>
        </p:spPr>
        <p:txBody>
          <a:bodyPr wrap="none" rtlCol="0">
            <a:spAutoFit/>
          </a:bodyPr>
          <a:lstStyle/>
          <a:p>
            <a:pPr algn="ctr"/>
            <a:r>
              <a:rPr lang="en-US" sz="2109" dirty="0">
                <a:latin typeface="Calibri" charset="0"/>
                <a:ea typeface="Calibri" charset="0"/>
                <a:cs typeface="Calibri" charset="0"/>
              </a:rPr>
              <a:t>Techniques</a:t>
            </a:r>
          </a:p>
        </p:txBody>
      </p:sp>
      <p:sp>
        <p:nvSpPr>
          <p:cNvPr id="33" name="TextBox 32"/>
          <p:cNvSpPr txBox="1"/>
          <p:nvPr/>
        </p:nvSpPr>
        <p:spPr>
          <a:xfrm>
            <a:off x="5933911" y="963474"/>
            <a:ext cx="1852944" cy="416909"/>
          </a:xfrm>
          <a:prstGeom prst="rect">
            <a:avLst/>
          </a:prstGeom>
          <a:noFill/>
        </p:spPr>
        <p:txBody>
          <a:bodyPr wrap="none" rtlCol="0">
            <a:spAutoFit/>
          </a:bodyPr>
          <a:lstStyle/>
          <a:p>
            <a:pPr algn="ctr"/>
            <a:r>
              <a:rPr lang="en-US" sz="2109" dirty="0">
                <a:latin typeface="Calibri" charset="0"/>
                <a:ea typeface="Calibri" charset="0"/>
                <a:cs typeface="Calibri" charset="0"/>
              </a:rPr>
              <a:t>Quality Control</a:t>
            </a:r>
          </a:p>
        </p:txBody>
      </p:sp>
      <p:sp>
        <p:nvSpPr>
          <p:cNvPr id="4" name="Rounded Rectangle 3"/>
          <p:cNvSpPr/>
          <p:nvPr/>
        </p:nvSpPr>
        <p:spPr>
          <a:xfrm>
            <a:off x="1257068" y="1455044"/>
            <a:ext cx="902751" cy="311345"/>
          </a:xfrm>
          <a:prstGeom prst="roundRect">
            <a:avLst/>
          </a:prstGeom>
          <a:solidFill>
            <a:srgbClr val="00408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63" hangingPunct="0"/>
            <a:r>
              <a:rPr lang="en-US" sz="1477" dirty="0">
                <a:solidFill>
                  <a:srgbClr val="FFFFFF"/>
                </a:solidFill>
                <a:latin typeface="Calibri" charset="0"/>
                <a:ea typeface="Calibri" charset="0"/>
                <a:cs typeface="Calibri" charset="0"/>
                <a:sym typeface="Helvetica Light"/>
              </a:rPr>
              <a:t>End-users</a:t>
            </a:r>
          </a:p>
        </p:txBody>
      </p:sp>
      <p:sp>
        <p:nvSpPr>
          <p:cNvPr id="35" name="Rounded Rectangle 34"/>
          <p:cNvSpPr/>
          <p:nvPr/>
        </p:nvSpPr>
        <p:spPr>
          <a:xfrm>
            <a:off x="1257068" y="1849318"/>
            <a:ext cx="902751" cy="311345"/>
          </a:xfrm>
          <a:prstGeom prst="roundRect">
            <a:avLst/>
          </a:prstGeom>
          <a:solidFill>
            <a:srgbClr val="00408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63" hangingPunct="0"/>
            <a:r>
              <a:rPr lang="en-US" sz="1477" dirty="0">
                <a:solidFill>
                  <a:srgbClr val="FFFFFF"/>
                </a:solidFill>
                <a:latin typeface="Calibri" charset="0"/>
                <a:ea typeface="Calibri" charset="0"/>
                <a:cs typeface="Calibri" charset="0"/>
                <a:sym typeface="Helvetica Light"/>
              </a:rPr>
              <a:t>Apps</a:t>
            </a:r>
          </a:p>
        </p:txBody>
      </p:sp>
      <p:sp>
        <p:nvSpPr>
          <p:cNvPr id="36" name="Rounded Rectangle 35"/>
          <p:cNvSpPr/>
          <p:nvPr/>
        </p:nvSpPr>
        <p:spPr>
          <a:xfrm>
            <a:off x="1257068" y="2243593"/>
            <a:ext cx="902751" cy="311345"/>
          </a:xfrm>
          <a:prstGeom prst="roundRect">
            <a:avLst/>
          </a:prstGeom>
          <a:solidFill>
            <a:srgbClr val="00408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63" hangingPunct="0"/>
            <a:r>
              <a:rPr lang="en-US" sz="1477">
                <a:solidFill>
                  <a:srgbClr val="FFFFFF"/>
                </a:solidFill>
                <a:latin typeface="Calibri" charset="0"/>
                <a:ea typeface="Calibri" charset="0"/>
                <a:cs typeface="Calibri" charset="0"/>
              </a:rPr>
              <a:t>Language</a:t>
            </a:r>
            <a:endParaRPr lang="en-US" sz="1477" dirty="0">
              <a:solidFill>
                <a:srgbClr val="FFFFFF"/>
              </a:solidFill>
              <a:latin typeface="Calibri" charset="0"/>
              <a:ea typeface="Calibri" charset="0"/>
              <a:cs typeface="Calibri" charset="0"/>
              <a:sym typeface="Helvetica Light"/>
            </a:endParaRPr>
          </a:p>
        </p:txBody>
      </p:sp>
      <p:sp>
        <p:nvSpPr>
          <p:cNvPr id="37" name="Rounded Rectangle 36"/>
          <p:cNvSpPr/>
          <p:nvPr/>
        </p:nvSpPr>
        <p:spPr>
          <a:xfrm>
            <a:off x="1257068" y="2637867"/>
            <a:ext cx="902751" cy="311345"/>
          </a:xfrm>
          <a:prstGeom prst="roundRect">
            <a:avLst/>
          </a:prstGeom>
          <a:solidFill>
            <a:srgbClr val="00408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63" hangingPunct="0"/>
            <a:r>
              <a:rPr lang="en-US" sz="1477" dirty="0">
                <a:solidFill>
                  <a:srgbClr val="FFFFFF"/>
                </a:solidFill>
                <a:latin typeface="Calibri" charset="0"/>
                <a:ea typeface="Calibri" charset="0"/>
                <a:cs typeface="Calibri" charset="0"/>
              </a:rPr>
              <a:t>Compiler</a:t>
            </a:r>
            <a:endParaRPr lang="en-US" sz="1477" dirty="0">
              <a:solidFill>
                <a:srgbClr val="FFFFFF"/>
              </a:solidFill>
              <a:latin typeface="Calibri" charset="0"/>
              <a:ea typeface="Calibri" charset="0"/>
              <a:cs typeface="Calibri" charset="0"/>
              <a:sym typeface="Helvetica Light"/>
            </a:endParaRPr>
          </a:p>
        </p:txBody>
      </p:sp>
      <p:sp>
        <p:nvSpPr>
          <p:cNvPr id="38" name="Rounded Rectangle 37"/>
          <p:cNvSpPr/>
          <p:nvPr/>
        </p:nvSpPr>
        <p:spPr>
          <a:xfrm>
            <a:off x="1257068" y="3032142"/>
            <a:ext cx="902751" cy="311345"/>
          </a:xfrm>
          <a:prstGeom prst="roundRect">
            <a:avLst/>
          </a:prstGeom>
          <a:solidFill>
            <a:srgbClr val="00408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63" hangingPunct="0"/>
            <a:r>
              <a:rPr lang="en-US" sz="1477" dirty="0">
                <a:solidFill>
                  <a:srgbClr val="FFFFFF"/>
                </a:solidFill>
                <a:latin typeface="Calibri" charset="0"/>
                <a:ea typeface="Calibri" charset="0"/>
                <a:cs typeface="Calibri" charset="0"/>
              </a:rPr>
              <a:t>Arch</a:t>
            </a:r>
            <a:endParaRPr lang="en-US" sz="1477" dirty="0">
              <a:solidFill>
                <a:srgbClr val="FFFFFF"/>
              </a:solidFill>
              <a:latin typeface="Calibri" charset="0"/>
              <a:ea typeface="Calibri" charset="0"/>
              <a:cs typeface="Calibri" charset="0"/>
              <a:sym typeface="Helvetica Light"/>
            </a:endParaRPr>
          </a:p>
        </p:txBody>
      </p:sp>
      <p:sp>
        <p:nvSpPr>
          <p:cNvPr id="39" name="Rounded Rectangle 38"/>
          <p:cNvSpPr/>
          <p:nvPr/>
        </p:nvSpPr>
        <p:spPr>
          <a:xfrm>
            <a:off x="1257068" y="3426416"/>
            <a:ext cx="902751" cy="311345"/>
          </a:xfrm>
          <a:prstGeom prst="roundRect">
            <a:avLst/>
          </a:prstGeom>
          <a:solidFill>
            <a:srgbClr val="00408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63" hangingPunct="0"/>
            <a:r>
              <a:rPr lang="en-US" sz="1477" dirty="0" err="1">
                <a:solidFill>
                  <a:srgbClr val="FFFFFF"/>
                </a:solidFill>
                <a:latin typeface="Calibri" charset="0"/>
                <a:ea typeface="Calibri" charset="0"/>
                <a:cs typeface="Calibri" charset="0"/>
              </a:rPr>
              <a:t>Microarch</a:t>
            </a:r>
            <a:endParaRPr lang="en-US" sz="1477" dirty="0">
              <a:solidFill>
                <a:srgbClr val="FFFFFF"/>
              </a:solidFill>
              <a:latin typeface="Calibri" charset="0"/>
              <a:ea typeface="Calibri" charset="0"/>
              <a:cs typeface="Calibri" charset="0"/>
              <a:sym typeface="Helvetica Light"/>
            </a:endParaRPr>
          </a:p>
        </p:txBody>
      </p:sp>
      <p:sp>
        <p:nvSpPr>
          <p:cNvPr id="40" name="Rounded Rectangle 39"/>
          <p:cNvSpPr/>
          <p:nvPr/>
        </p:nvSpPr>
        <p:spPr>
          <a:xfrm>
            <a:off x="1257068" y="3820690"/>
            <a:ext cx="902751" cy="311345"/>
          </a:xfrm>
          <a:prstGeom prst="roundRect">
            <a:avLst/>
          </a:prstGeom>
          <a:solidFill>
            <a:srgbClr val="00408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63" hangingPunct="0"/>
            <a:r>
              <a:rPr lang="en-US" sz="1477" dirty="0">
                <a:solidFill>
                  <a:srgbClr val="FFFFFF"/>
                </a:solidFill>
                <a:latin typeface="Calibri" charset="0"/>
                <a:ea typeface="Calibri" charset="0"/>
                <a:cs typeface="Calibri" charset="0"/>
              </a:rPr>
              <a:t>Circuit</a:t>
            </a:r>
            <a:endParaRPr lang="en-US" sz="1477" dirty="0">
              <a:solidFill>
                <a:srgbClr val="FFFFFF"/>
              </a:solidFill>
              <a:latin typeface="Calibri" charset="0"/>
              <a:ea typeface="Calibri" charset="0"/>
              <a:cs typeface="Calibri" charset="0"/>
              <a:sym typeface="Helvetica Light"/>
            </a:endParaRPr>
          </a:p>
        </p:txBody>
      </p:sp>
      <p:sp>
        <p:nvSpPr>
          <p:cNvPr id="41" name="Rounded Rectangle 40"/>
          <p:cNvSpPr/>
          <p:nvPr/>
        </p:nvSpPr>
        <p:spPr>
          <a:xfrm>
            <a:off x="1257068" y="4214966"/>
            <a:ext cx="902751" cy="311345"/>
          </a:xfrm>
          <a:prstGeom prst="roundRect">
            <a:avLst/>
          </a:prstGeom>
          <a:solidFill>
            <a:srgbClr val="00408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63" hangingPunct="0"/>
            <a:r>
              <a:rPr lang="en-US" sz="1477" dirty="0">
                <a:solidFill>
                  <a:srgbClr val="FFFFFF"/>
                </a:solidFill>
                <a:latin typeface="Calibri" charset="0"/>
                <a:ea typeface="Calibri" charset="0"/>
                <a:cs typeface="Calibri" charset="0"/>
              </a:rPr>
              <a:t>Devices</a:t>
            </a:r>
            <a:endParaRPr lang="en-US" sz="1477" dirty="0">
              <a:solidFill>
                <a:srgbClr val="FFFFFF"/>
              </a:solidFill>
              <a:latin typeface="Calibri" charset="0"/>
              <a:ea typeface="Calibri" charset="0"/>
              <a:cs typeface="Calibri" charset="0"/>
              <a:sym typeface="Helvetica Light"/>
            </a:endParaRPr>
          </a:p>
        </p:txBody>
      </p:sp>
      <p:sp>
        <p:nvSpPr>
          <p:cNvPr id="43" name="TextBox 42"/>
          <p:cNvSpPr txBox="1"/>
          <p:nvPr/>
        </p:nvSpPr>
        <p:spPr>
          <a:xfrm>
            <a:off x="3388451" y="1849363"/>
            <a:ext cx="981246" cy="1888353"/>
          </a:xfrm>
          <a:prstGeom prst="rect">
            <a:avLst/>
          </a:prstGeom>
          <a:noFill/>
          <a:ln w="57150" cmpd="sng">
            <a:solidFill>
              <a:srgbClr val="00882B"/>
            </a:solidFill>
          </a:ln>
        </p:spPr>
        <p:txBody>
          <a:bodyPr wrap="square" lIns="51435" tIns="51435" rIns="51435" bIns="51435" rtlCol="0" anchor="ctr" anchorCtr="0">
            <a:noAutofit/>
          </a:bodyPr>
          <a:lstStyle/>
          <a:p>
            <a:pPr algn="ctr"/>
            <a:r>
              <a:rPr lang="en-US" sz="1265" b="1" dirty="0"/>
              <a:t>NPU</a:t>
            </a:r>
          </a:p>
          <a:p>
            <a:pPr algn="ctr"/>
            <a:r>
              <a:rPr lang="en-US" sz="949" dirty="0"/>
              <a:t>[MICRO‘12]</a:t>
            </a:r>
          </a:p>
          <a:p>
            <a:pPr algn="ctr"/>
            <a:r>
              <a:rPr lang="en-US" sz="1265" b="1" dirty="0"/>
              <a:t>ANPU</a:t>
            </a:r>
          </a:p>
          <a:p>
            <a:pPr algn="ctr"/>
            <a:r>
              <a:rPr lang="en-US" sz="949" dirty="0"/>
              <a:t>[ISCA</a:t>
            </a:r>
            <a:r>
              <a:rPr lang="fr-FR" sz="949" dirty="0"/>
              <a:t>‘</a:t>
            </a:r>
            <a:r>
              <a:rPr lang="en-US" sz="949" dirty="0"/>
              <a:t>14]</a:t>
            </a:r>
          </a:p>
          <a:p>
            <a:pPr algn="ctr"/>
            <a:r>
              <a:rPr lang="en-US" sz="1265" b="1" dirty="0"/>
              <a:t>SNNAP</a:t>
            </a:r>
          </a:p>
          <a:p>
            <a:pPr algn="ctr"/>
            <a:r>
              <a:rPr lang="en-US" sz="949" dirty="0"/>
              <a:t>[HPCA’15]</a:t>
            </a:r>
          </a:p>
          <a:p>
            <a:pPr algn="ctr"/>
            <a:r>
              <a:rPr lang="en-US" sz="1265" b="1" dirty="0"/>
              <a:t>NGPU</a:t>
            </a:r>
          </a:p>
          <a:p>
            <a:pPr algn="ctr"/>
            <a:r>
              <a:rPr lang="en-US" sz="949" dirty="0"/>
              <a:t>[MICRO’15]</a:t>
            </a:r>
          </a:p>
          <a:p>
            <a:pPr algn="ctr"/>
            <a:r>
              <a:rPr lang="en-US" sz="1265" b="1" dirty="0" err="1"/>
              <a:t>AxRAM</a:t>
            </a:r>
            <a:endParaRPr lang="en-US" sz="1265" b="1" dirty="0"/>
          </a:p>
          <a:p>
            <a:pPr algn="ctr"/>
            <a:r>
              <a:rPr lang="en-US" sz="949" dirty="0"/>
              <a:t>[PACT’18]</a:t>
            </a:r>
          </a:p>
          <a:p>
            <a:pPr algn="ctr"/>
            <a:endParaRPr lang="en-US" sz="949" dirty="0"/>
          </a:p>
        </p:txBody>
      </p:sp>
      <p:sp>
        <p:nvSpPr>
          <p:cNvPr id="42" name="TextBox 41"/>
          <p:cNvSpPr txBox="1"/>
          <p:nvPr/>
        </p:nvSpPr>
        <p:spPr>
          <a:xfrm>
            <a:off x="2377213" y="2243638"/>
            <a:ext cx="871724" cy="705530"/>
          </a:xfrm>
          <a:prstGeom prst="rect">
            <a:avLst/>
          </a:prstGeom>
          <a:noFill/>
          <a:ln w="57150" cmpd="sng">
            <a:solidFill>
              <a:srgbClr val="00882B"/>
            </a:solidFill>
          </a:ln>
        </p:spPr>
        <p:txBody>
          <a:bodyPr wrap="square" lIns="51435" tIns="51435" rIns="51435" bIns="51435" rtlCol="0" anchor="ctr" anchorCtr="0">
            <a:noAutofit/>
          </a:bodyPr>
          <a:lstStyle/>
          <a:p>
            <a:pPr algn="ctr"/>
            <a:r>
              <a:rPr lang="en-US" sz="1265" b="1" dirty="0"/>
              <a:t>F</a:t>
            </a:r>
            <a:r>
              <a:rPr lang="en-US" sz="949" b="1" dirty="0"/>
              <a:t>LEX</a:t>
            </a:r>
            <a:r>
              <a:rPr lang="en-US" sz="1265" b="1" dirty="0"/>
              <a:t>J</a:t>
            </a:r>
            <a:r>
              <a:rPr lang="en-US" sz="949" b="1" dirty="0"/>
              <a:t>AVA</a:t>
            </a:r>
            <a:endParaRPr lang="en-US" sz="1265" b="1" dirty="0"/>
          </a:p>
          <a:p>
            <a:pPr algn="ctr"/>
            <a:r>
              <a:rPr lang="en-US" sz="949" dirty="0"/>
              <a:t>[FSE</a:t>
            </a:r>
            <a:r>
              <a:rPr lang="fr-FR" sz="949" dirty="0"/>
              <a:t>‘</a:t>
            </a:r>
            <a:r>
              <a:rPr lang="en-US" sz="949" dirty="0"/>
              <a:t>15]</a:t>
            </a:r>
          </a:p>
        </p:txBody>
      </p:sp>
      <p:sp>
        <p:nvSpPr>
          <p:cNvPr id="46" name="TextBox 45"/>
          <p:cNvSpPr txBox="1"/>
          <p:nvPr/>
        </p:nvSpPr>
        <p:spPr>
          <a:xfrm>
            <a:off x="2376817" y="1815121"/>
            <a:ext cx="871724" cy="371705"/>
          </a:xfrm>
          <a:prstGeom prst="rect">
            <a:avLst/>
          </a:prstGeom>
          <a:noFill/>
          <a:ln w="57150" cmpd="sng">
            <a:solidFill>
              <a:srgbClr val="00882B"/>
            </a:solidFill>
          </a:ln>
        </p:spPr>
        <p:txBody>
          <a:bodyPr wrap="square" lIns="51435" tIns="51435" rIns="51435" bIns="51435" rtlCol="0" anchor="ctr" anchorCtr="0">
            <a:noAutofit/>
          </a:bodyPr>
          <a:lstStyle/>
          <a:p>
            <a:pPr algn="ctr"/>
            <a:r>
              <a:rPr lang="en-US" sz="1265" b="1" dirty="0"/>
              <a:t>A</a:t>
            </a:r>
            <a:r>
              <a:rPr lang="en-US" sz="949" b="1" dirty="0"/>
              <a:t>X</a:t>
            </a:r>
            <a:r>
              <a:rPr lang="en-US" sz="1265" b="1" dirty="0"/>
              <a:t>B</a:t>
            </a:r>
            <a:r>
              <a:rPr lang="en-US" sz="949" b="1" dirty="0"/>
              <a:t>ENCH</a:t>
            </a:r>
          </a:p>
          <a:p>
            <a:pPr algn="ctr"/>
            <a:r>
              <a:rPr lang="en-US" sz="949" dirty="0"/>
              <a:t>[IEEE D&amp;T</a:t>
            </a:r>
            <a:r>
              <a:rPr lang="fr-FR" sz="949" dirty="0"/>
              <a:t>’</a:t>
            </a:r>
            <a:r>
              <a:rPr lang="en-US" sz="949" dirty="0"/>
              <a:t>16]</a:t>
            </a:r>
          </a:p>
        </p:txBody>
      </p:sp>
      <p:sp>
        <p:nvSpPr>
          <p:cNvPr id="47" name="TextBox 46"/>
          <p:cNvSpPr txBox="1"/>
          <p:nvPr/>
        </p:nvSpPr>
        <p:spPr>
          <a:xfrm>
            <a:off x="2376817" y="3032185"/>
            <a:ext cx="872120" cy="1099805"/>
          </a:xfrm>
          <a:prstGeom prst="rect">
            <a:avLst/>
          </a:prstGeom>
          <a:noFill/>
          <a:ln w="57150" cmpd="sng">
            <a:solidFill>
              <a:srgbClr val="00882B"/>
            </a:solidFill>
          </a:ln>
        </p:spPr>
        <p:txBody>
          <a:bodyPr wrap="square" lIns="51435" tIns="51435" rIns="51435" bIns="51435" rtlCol="0" anchor="ctr" anchorCtr="0">
            <a:noAutofit/>
          </a:bodyPr>
          <a:lstStyle/>
          <a:p>
            <a:pPr algn="ctr"/>
            <a:r>
              <a:rPr lang="en-US" sz="1265" b="1" dirty="0"/>
              <a:t>T</a:t>
            </a:r>
            <a:r>
              <a:rPr lang="en-US" sz="949" b="1" dirty="0"/>
              <a:t>RUFFLE</a:t>
            </a:r>
          </a:p>
          <a:p>
            <a:pPr algn="ctr"/>
            <a:r>
              <a:rPr lang="en-US" sz="949" dirty="0"/>
              <a:t>[ASPLOS‘12]</a:t>
            </a:r>
          </a:p>
        </p:txBody>
      </p:sp>
      <p:sp>
        <p:nvSpPr>
          <p:cNvPr id="48" name="TextBox 47"/>
          <p:cNvSpPr txBox="1"/>
          <p:nvPr/>
        </p:nvSpPr>
        <p:spPr>
          <a:xfrm>
            <a:off x="4509211" y="3820734"/>
            <a:ext cx="961679" cy="705532"/>
          </a:xfrm>
          <a:prstGeom prst="rect">
            <a:avLst/>
          </a:prstGeom>
          <a:noFill/>
          <a:ln w="57150" cmpd="sng">
            <a:solidFill>
              <a:srgbClr val="00882B"/>
            </a:solidFill>
          </a:ln>
        </p:spPr>
        <p:txBody>
          <a:bodyPr wrap="square" lIns="51435" tIns="51435" rIns="51435" bIns="51435" rtlCol="0" anchor="ctr" anchorCtr="0">
            <a:noAutofit/>
          </a:bodyPr>
          <a:lstStyle/>
          <a:p>
            <a:pPr algn="ctr"/>
            <a:r>
              <a:rPr lang="en-US" sz="1265" b="1" dirty="0"/>
              <a:t>A</a:t>
            </a:r>
            <a:r>
              <a:rPr lang="en-US" sz="949" b="1" dirty="0"/>
              <a:t>XILOG</a:t>
            </a:r>
          </a:p>
          <a:p>
            <a:pPr algn="ctr"/>
            <a:r>
              <a:rPr lang="en-US" sz="949" dirty="0"/>
              <a:t>[DATE</a:t>
            </a:r>
            <a:r>
              <a:rPr lang="fr-FR" sz="949" dirty="0"/>
              <a:t>’</a:t>
            </a:r>
            <a:r>
              <a:rPr lang="en-US" sz="949" dirty="0"/>
              <a:t>15,</a:t>
            </a:r>
            <a:br>
              <a:rPr lang="en-US" sz="949" dirty="0"/>
            </a:br>
            <a:r>
              <a:rPr lang="en-US" sz="949" dirty="0"/>
              <a:t> IEEE Micro’15]</a:t>
            </a:r>
          </a:p>
        </p:txBody>
      </p:sp>
      <p:sp>
        <p:nvSpPr>
          <p:cNvPr id="50" name="TextBox 49"/>
          <p:cNvSpPr txBox="1"/>
          <p:nvPr/>
        </p:nvSpPr>
        <p:spPr>
          <a:xfrm>
            <a:off x="5766452" y="1455089"/>
            <a:ext cx="981246" cy="3071178"/>
          </a:xfrm>
          <a:prstGeom prst="rect">
            <a:avLst/>
          </a:prstGeom>
          <a:solidFill>
            <a:schemeClr val="accent5"/>
          </a:solidFill>
          <a:ln w="57150" cmpd="sng">
            <a:solidFill>
              <a:schemeClr val="tx2"/>
            </a:solidFill>
          </a:ln>
        </p:spPr>
        <p:txBody>
          <a:bodyPr wrap="square" lIns="51435" tIns="51435" rIns="51435" bIns="51435" rtlCol="0" anchor="ctr" anchorCtr="0">
            <a:noAutofit/>
          </a:bodyPr>
          <a:lstStyle/>
          <a:p>
            <a:r>
              <a:rPr lang="en-US" sz="1500" b="1" dirty="0">
                <a:solidFill>
                  <a:schemeClr val="bg1"/>
                </a:solidFill>
              </a:rPr>
              <a:t>A</a:t>
            </a:r>
            <a:r>
              <a:rPr lang="en-US" sz="1200" b="1" dirty="0">
                <a:solidFill>
                  <a:schemeClr val="bg1"/>
                </a:solidFill>
              </a:rPr>
              <a:t>X</a:t>
            </a:r>
            <a:r>
              <a:rPr lang="en-US" sz="1500" b="1" dirty="0">
                <a:solidFill>
                  <a:schemeClr val="bg1"/>
                </a:solidFill>
              </a:rPr>
              <a:t>G</a:t>
            </a:r>
            <a:r>
              <a:rPr lang="en-US" sz="1200" b="1" dirty="0">
                <a:solidFill>
                  <a:schemeClr val="bg1"/>
                </a:solidFill>
              </a:rPr>
              <a:t>AMES</a:t>
            </a:r>
          </a:p>
          <a:p>
            <a:pPr algn="ctr"/>
            <a:r>
              <a:rPr lang="en-US" sz="1200" dirty="0">
                <a:solidFill>
                  <a:schemeClr val="bg1"/>
                </a:solidFill>
              </a:rPr>
              <a:t>[ASPLOS</a:t>
            </a:r>
            <a:r>
              <a:rPr lang="fr-FR" sz="1200" dirty="0">
                <a:solidFill>
                  <a:schemeClr val="bg1"/>
                </a:solidFill>
              </a:rPr>
              <a:t>’</a:t>
            </a:r>
            <a:r>
              <a:rPr lang="en-US" sz="1200" dirty="0">
                <a:solidFill>
                  <a:schemeClr val="bg1"/>
                </a:solidFill>
              </a:rPr>
              <a:t>16]</a:t>
            </a:r>
          </a:p>
        </p:txBody>
      </p:sp>
      <p:sp>
        <p:nvSpPr>
          <p:cNvPr id="51" name="TextBox 50"/>
          <p:cNvSpPr txBox="1"/>
          <p:nvPr/>
        </p:nvSpPr>
        <p:spPr>
          <a:xfrm>
            <a:off x="6879951" y="2637911"/>
            <a:ext cx="981246" cy="1099805"/>
          </a:xfrm>
          <a:prstGeom prst="rect">
            <a:avLst/>
          </a:prstGeom>
          <a:solidFill>
            <a:schemeClr val="bg1"/>
          </a:solidFill>
          <a:ln w="57150" cmpd="sng">
            <a:solidFill>
              <a:schemeClr val="tx2"/>
            </a:solidFill>
          </a:ln>
        </p:spPr>
        <p:txBody>
          <a:bodyPr wrap="square" lIns="51435" tIns="51435" rIns="51435" bIns="51435" rtlCol="0" anchor="ctr" anchorCtr="0">
            <a:noAutofit/>
          </a:bodyPr>
          <a:lstStyle/>
          <a:p>
            <a:r>
              <a:rPr lang="en-US" sz="1265" b="1" dirty="0"/>
              <a:t>M</a:t>
            </a:r>
            <a:r>
              <a:rPr lang="en-US" sz="949" b="1" dirty="0"/>
              <a:t>ITHRA</a:t>
            </a:r>
          </a:p>
          <a:p>
            <a:pPr algn="ctr"/>
            <a:r>
              <a:rPr lang="en-US" sz="949" dirty="0"/>
              <a:t>[ISCA</a:t>
            </a:r>
            <a:r>
              <a:rPr lang="fr-FR" sz="949" dirty="0"/>
              <a:t>’</a:t>
            </a:r>
            <a:r>
              <a:rPr lang="en-US" sz="949" dirty="0"/>
              <a:t>16]</a:t>
            </a:r>
          </a:p>
        </p:txBody>
      </p:sp>
      <p:sp>
        <p:nvSpPr>
          <p:cNvPr id="55" name="TextBox 54"/>
          <p:cNvSpPr txBox="1"/>
          <p:nvPr/>
        </p:nvSpPr>
        <p:spPr>
          <a:xfrm>
            <a:off x="4509210" y="2582618"/>
            <a:ext cx="961679" cy="833360"/>
          </a:xfrm>
          <a:prstGeom prst="rect">
            <a:avLst/>
          </a:prstGeom>
          <a:noFill/>
          <a:ln w="57150" cmpd="sng">
            <a:solidFill>
              <a:srgbClr val="00882B"/>
            </a:solidFill>
          </a:ln>
        </p:spPr>
        <p:txBody>
          <a:bodyPr wrap="square" lIns="51435" tIns="51435" rIns="51435" bIns="51435" rtlCol="0" anchor="ctr" anchorCtr="0">
            <a:noAutofit/>
          </a:bodyPr>
          <a:lstStyle/>
          <a:p>
            <a:pPr algn="ctr"/>
            <a:r>
              <a:rPr lang="en-US" sz="1265" b="1" dirty="0"/>
              <a:t>RFVP</a:t>
            </a:r>
          </a:p>
          <a:p>
            <a:r>
              <a:rPr lang="en-US" sz="949" dirty="0"/>
              <a:t>[PACT</a:t>
            </a:r>
            <a:r>
              <a:rPr lang="fr-FR" sz="949" dirty="0"/>
              <a:t>’</a:t>
            </a:r>
            <a:r>
              <a:rPr lang="en-US" sz="949" dirty="0"/>
              <a:t>14,</a:t>
            </a:r>
            <a:br>
              <a:rPr lang="en-US" sz="949" dirty="0"/>
            </a:br>
            <a:r>
              <a:rPr lang="en-US" sz="949" dirty="0"/>
              <a:t>IEEE D&amp;T’15, ACM TACO’16, HiPEAC’16]</a:t>
            </a:r>
          </a:p>
        </p:txBody>
      </p:sp>
      <p:sp>
        <p:nvSpPr>
          <p:cNvPr id="56" name="TextBox 55"/>
          <p:cNvSpPr txBox="1"/>
          <p:nvPr/>
        </p:nvSpPr>
        <p:spPr>
          <a:xfrm>
            <a:off x="3388450" y="3805011"/>
            <a:ext cx="981246" cy="394276"/>
          </a:xfrm>
          <a:prstGeom prst="rect">
            <a:avLst/>
          </a:prstGeom>
          <a:noFill/>
          <a:ln w="57150" cmpd="sng">
            <a:solidFill>
              <a:srgbClr val="00882B"/>
            </a:solidFill>
          </a:ln>
        </p:spPr>
        <p:txBody>
          <a:bodyPr wrap="square" lIns="51435" tIns="51435" rIns="51435" bIns="51435" rtlCol="0" anchor="ctr" anchorCtr="0">
            <a:noAutofit/>
          </a:bodyPr>
          <a:lstStyle/>
          <a:p>
            <a:pPr algn="ctr"/>
            <a:r>
              <a:rPr lang="en-US" sz="1265" b="1" dirty="0"/>
              <a:t>G</a:t>
            </a:r>
            <a:r>
              <a:rPr lang="en-US" sz="949" b="1" dirty="0"/>
              <a:t>RATER</a:t>
            </a:r>
          </a:p>
          <a:p>
            <a:pPr algn="ctr"/>
            <a:r>
              <a:rPr lang="en-US" sz="949" dirty="0"/>
              <a:t>[DATE</a:t>
            </a:r>
            <a:r>
              <a:rPr lang="fr-FR" sz="949" dirty="0"/>
              <a:t>’</a:t>
            </a:r>
            <a:r>
              <a:rPr lang="en-US" sz="949" dirty="0"/>
              <a:t>16]</a:t>
            </a:r>
          </a:p>
        </p:txBody>
      </p:sp>
      <p:sp>
        <p:nvSpPr>
          <p:cNvPr id="30" name="Title 1">
            <a:extLst>
              <a:ext uri="{FF2B5EF4-FFF2-40B4-BE49-F238E27FC236}">
                <a16:creationId xmlns:a16="http://schemas.microsoft.com/office/drawing/2014/main" id="{2616A17B-4D1F-844B-865B-47C3A824C992}"/>
              </a:ext>
            </a:extLst>
          </p:cNvPr>
          <p:cNvSpPr txBox="1">
            <a:spLocks/>
          </p:cNvSpPr>
          <p:nvPr/>
        </p:nvSpPr>
        <p:spPr>
          <a:xfrm>
            <a:off x="189306" y="3769"/>
            <a:ext cx="8954694" cy="994172"/>
          </a:xfrm>
          <a:prstGeom prst="rect">
            <a:avLst/>
          </a:prstGeom>
        </p:spPr>
        <p:txBody>
          <a:bodyPr vert="horz" lIns="68580" tIns="34290" rIns="68580" bIns="34290" rtlCol="0" anchor="ctr">
            <a:noAutofit/>
          </a:bodyPr>
          <a:lstStyle>
            <a:lvl1pPr>
              <a:lnSpc>
                <a:spcPct val="90000"/>
              </a:lnSpc>
              <a:spcBef>
                <a:spcPct val="0"/>
              </a:spcBef>
              <a:buNone/>
              <a:defRPr sz="4400" b="1">
                <a:solidFill>
                  <a:srgbClr val="005295"/>
                </a:solidFill>
                <a:latin typeface="+mj-lt"/>
                <a:ea typeface="+mj-ea"/>
                <a:cs typeface="+mj-cs"/>
              </a:defRPr>
            </a:lvl1pPr>
          </a:lstStyle>
          <a:p>
            <a:r>
              <a:rPr lang="en-US" sz="3300" dirty="0"/>
              <a:t>A cross-stack approach to enable approximation</a:t>
            </a:r>
          </a:p>
        </p:txBody>
      </p:sp>
    </p:spTree>
    <p:extLst>
      <p:ext uri="{BB962C8B-B14F-4D97-AF65-F5344CB8AC3E}">
        <p14:creationId xmlns:p14="http://schemas.microsoft.com/office/powerpoint/2010/main" val="74697058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rivacy Preserving Techniques for Inference"/>
          <p:cNvSpPr txBox="1">
            <a:spLocks noGrp="1"/>
          </p:cNvSpPr>
          <p:nvPr>
            <p:ph type="title"/>
          </p:nvPr>
        </p:nvSpPr>
        <p:spPr>
          <a:prstGeom prst="rect">
            <a:avLst/>
          </a:prstGeom>
        </p:spPr>
        <p:txBody>
          <a:bodyPr/>
          <a:lstStyle/>
          <a:p>
            <a:pPr>
              <a:defRPr>
                <a:solidFill>
                  <a:srgbClr val="257F02"/>
                </a:solidFill>
              </a:defRPr>
            </a:pPr>
            <a:r>
              <a:t>Privacy </a:t>
            </a:r>
            <a:r>
              <a:rPr>
                <a:solidFill>
                  <a:srgbClr val="000000"/>
                </a:solidFill>
              </a:rPr>
              <a:t>Preserving Techniques for Inference</a:t>
            </a:r>
          </a:p>
        </p:txBody>
      </p:sp>
      <p:grpSp>
        <p:nvGrpSpPr>
          <p:cNvPr id="218" name="Group"/>
          <p:cNvGrpSpPr/>
          <p:nvPr/>
        </p:nvGrpSpPr>
        <p:grpSpPr>
          <a:xfrm>
            <a:off x="3173381" y="1056701"/>
            <a:ext cx="5163369" cy="3021532"/>
            <a:chOff x="-186990" y="-8874"/>
            <a:chExt cx="17014932" cy="8256495"/>
          </a:xfrm>
        </p:grpSpPr>
        <p:sp>
          <p:nvSpPr>
            <p:cNvPr id="214" name="Line"/>
            <p:cNvSpPr/>
            <p:nvPr/>
          </p:nvSpPr>
          <p:spPr>
            <a:xfrm flipV="1">
              <a:off x="764349" y="603014"/>
              <a:ext cx="1" cy="6904035"/>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15" name="Line"/>
            <p:cNvSpPr/>
            <p:nvPr/>
          </p:nvSpPr>
          <p:spPr>
            <a:xfrm>
              <a:off x="758534" y="7477487"/>
              <a:ext cx="15058002" cy="1"/>
            </a:xfrm>
            <a:prstGeom prst="line">
              <a:avLst/>
            </a:prstGeom>
            <a:noFill/>
            <a:ln w="635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16" name="Accuracy Loss"/>
            <p:cNvSpPr txBox="1"/>
            <p:nvPr/>
          </p:nvSpPr>
          <p:spPr>
            <a:xfrm>
              <a:off x="13220059" y="7669424"/>
              <a:ext cx="3607883" cy="5781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numCol="1" anchor="ctr">
              <a:spAutoFit/>
            </a:bodyPr>
            <a:lstStyle/>
            <a:p>
              <a:pPr algn="ctr" defTabSz="309563" hangingPunct="0"/>
              <a:r>
                <a:rPr sz="1125" b="1" kern="0" dirty="0">
                  <a:solidFill>
                    <a:srgbClr val="000000"/>
                  </a:solidFill>
                  <a:latin typeface="Helvetica Neue"/>
                  <a:ea typeface="Helvetica Neue"/>
                  <a:cs typeface="Helvetica Neue"/>
                  <a:sym typeface="Helvetica Neue"/>
                </a:rPr>
                <a:t>Accuracy Loss </a:t>
              </a:r>
            </a:p>
          </p:txBody>
        </p:sp>
        <p:sp>
          <p:nvSpPr>
            <p:cNvPr id="217" name="Privacy"/>
            <p:cNvSpPr txBox="1"/>
            <p:nvPr/>
          </p:nvSpPr>
          <p:spPr>
            <a:xfrm>
              <a:off x="-186990" y="-8874"/>
              <a:ext cx="1928079" cy="57819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numCol="1" anchor="ctr">
              <a:spAutoFit/>
            </a:bodyPr>
            <a:lstStyle/>
            <a:p>
              <a:pPr algn="ctr" defTabSz="309563" hangingPunct="0"/>
              <a:r>
                <a:rPr sz="1125" b="1" kern="0">
                  <a:solidFill>
                    <a:srgbClr val="000000"/>
                  </a:solidFill>
                  <a:latin typeface="Helvetica Neue"/>
                  <a:ea typeface="Helvetica Neue"/>
                  <a:cs typeface="Helvetica Neue"/>
                  <a:sym typeface="Helvetica Neue"/>
                </a:rPr>
                <a:t>Privacy </a:t>
              </a:r>
            </a:p>
          </p:txBody>
        </p:sp>
      </p:grpSp>
      <p:sp>
        <p:nvSpPr>
          <p:cNvPr id="226" name="Connection Line"/>
          <p:cNvSpPr/>
          <p:nvPr/>
        </p:nvSpPr>
        <p:spPr>
          <a:xfrm>
            <a:off x="3491680" y="2327677"/>
            <a:ext cx="4722249" cy="1439728"/>
          </a:xfrm>
          <a:custGeom>
            <a:avLst/>
            <a:gdLst/>
            <a:ahLst/>
            <a:cxnLst>
              <a:cxn ang="0">
                <a:pos x="wd2" y="hd2"/>
              </a:cxn>
              <a:cxn ang="5400000">
                <a:pos x="wd2" y="hd2"/>
              </a:cxn>
              <a:cxn ang="10800000">
                <a:pos x="wd2" y="hd2"/>
              </a:cxn>
              <a:cxn ang="16200000">
                <a:pos x="wd2" y="hd2"/>
              </a:cxn>
            </a:cxnLst>
            <a:rect l="0" t="0" r="r" b="b"/>
            <a:pathLst>
              <a:path w="21600" h="20572" extrusionOk="0">
                <a:moveTo>
                  <a:pt x="0" y="20447"/>
                </a:moveTo>
                <a:cubicBezTo>
                  <a:pt x="12342" y="21600"/>
                  <a:pt x="19542" y="14784"/>
                  <a:pt x="21600" y="0"/>
                </a:cubicBezTo>
              </a:path>
            </a:pathLst>
          </a:custGeom>
          <a:ln w="25400">
            <a:solidFill>
              <a:srgbClr val="000000"/>
            </a:solidFill>
            <a:miter lim="400000"/>
          </a:ln>
        </p:spPr>
        <p:txBody>
          <a:bodyPr/>
          <a:lstStyle/>
          <a:p>
            <a:pPr algn="ctr" defTabSz="309563" hangingPunct="0"/>
            <a:endParaRPr sz="1125" b="1" kern="0">
              <a:solidFill>
                <a:srgbClr val="000000"/>
              </a:solidFill>
              <a:latin typeface="Helvetica Neue"/>
              <a:ea typeface="Helvetica Neue"/>
              <a:cs typeface="Helvetica Neue"/>
              <a:sym typeface="Helvetica Neue"/>
            </a:endParaRPr>
          </a:p>
        </p:txBody>
      </p:sp>
      <p:sp>
        <p:nvSpPr>
          <p:cNvPr id="220" name="Accuracy-Agnostic…"/>
          <p:cNvSpPr txBox="1"/>
          <p:nvPr/>
        </p:nvSpPr>
        <p:spPr>
          <a:xfrm>
            <a:off x="7119839" y="1862604"/>
            <a:ext cx="135614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ctr" defTabSz="309563" hangingPunct="0"/>
            <a:r>
              <a:rPr sz="1125" b="1" kern="0" dirty="0">
                <a:solidFill>
                  <a:srgbClr val="000000"/>
                </a:solidFill>
                <a:latin typeface="Helvetica Neue"/>
                <a:ea typeface="Helvetica Neue"/>
                <a:cs typeface="Helvetica Neue"/>
                <a:sym typeface="Helvetica Neue"/>
              </a:rPr>
              <a:t>Accuracy-Agnostic</a:t>
            </a:r>
          </a:p>
          <a:p>
            <a:pPr algn="ctr" defTabSz="309563" hangingPunct="0"/>
            <a:r>
              <a:rPr sz="1125" b="1" kern="0" dirty="0">
                <a:solidFill>
                  <a:srgbClr val="000000"/>
                </a:solidFill>
                <a:latin typeface="Helvetica Neue"/>
                <a:ea typeface="Helvetica Neue"/>
                <a:cs typeface="Helvetica Neue"/>
                <a:sym typeface="Helvetica Neue"/>
              </a:rPr>
              <a:t>Noise Addition</a:t>
            </a:r>
          </a:p>
        </p:txBody>
      </p:sp>
      <p:sp>
        <p:nvSpPr>
          <p:cNvPr id="221" name="Line"/>
          <p:cNvSpPr/>
          <p:nvPr/>
        </p:nvSpPr>
        <p:spPr>
          <a:xfrm flipH="1">
            <a:off x="1289757" y="3795497"/>
            <a:ext cx="2176627" cy="897638"/>
          </a:xfrm>
          <a:prstGeom prst="line">
            <a:avLst/>
          </a:prstGeom>
          <a:ln w="63500">
            <a:solidFill>
              <a:srgbClr val="000000"/>
            </a:solidFill>
            <a:miter lim="400000"/>
            <a:tailEnd type="triangle"/>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22" name="Computation Cost"/>
          <p:cNvSpPr txBox="1"/>
          <p:nvPr/>
        </p:nvSpPr>
        <p:spPr>
          <a:xfrm>
            <a:off x="1728853" y="4587337"/>
            <a:ext cx="1298433" cy="211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ctr" defTabSz="309563" hangingPunct="0"/>
            <a:r>
              <a:rPr sz="1125" b="1" kern="0" dirty="0">
                <a:solidFill>
                  <a:srgbClr val="000000"/>
                </a:solidFill>
                <a:latin typeface="Helvetica Neue"/>
                <a:ea typeface="Helvetica Neue"/>
                <a:cs typeface="Helvetica Neue"/>
                <a:sym typeface="Helvetica Neue"/>
              </a:rPr>
              <a:t>Computation Cost</a:t>
            </a:r>
          </a:p>
        </p:txBody>
      </p:sp>
      <p:sp>
        <p:nvSpPr>
          <p:cNvPr id="223" name="Homomorphic Encryption"/>
          <p:cNvSpPr/>
          <p:nvPr/>
        </p:nvSpPr>
        <p:spPr>
          <a:xfrm rot="20880000">
            <a:off x="1952981" y="1682624"/>
            <a:ext cx="1243596" cy="749461"/>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3366AE"/>
          </a:solidFill>
          <a:ln w="63500">
            <a:solidFill>
              <a:srgbClr val="0070C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02870" tIns="274320" rIns="102870" bIns="0" anchor="ctr"/>
          <a:lstStyle>
            <a:lvl1pPr>
              <a:defRPr sz="3200" b="0">
                <a:latin typeface="+mn-lt"/>
                <a:ea typeface="+mn-ea"/>
                <a:cs typeface="+mn-cs"/>
                <a:sym typeface="Helvetica Neue Medium"/>
              </a:defRPr>
            </a:lvl1pPr>
          </a:lstStyle>
          <a:p>
            <a:pPr algn="ctr" defTabSz="309563" hangingPunct="0"/>
            <a:r>
              <a:rPr sz="900" kern="0" dirty="0">
                <a:solidFill>
                  <a:srgbClr val="FFFFFF"/>
                </a:solidFill>
                <a:latin typeface="Helvetica Neue Medium"/>
                <a:ea typeface="Helvetica Neue Medium"/>
                <a:cs typeface="Helvetica Neue Medium"/>
              </a:rPr>
              <a:t>Homomorphic Encryption</a:t>
            </a:r>
            <a:endParaRPr lang="en-US" sz="900" kern="0" dirty="0">
              <a:solidFill>
                <a:srgbClr val="FFFFFF"/>
              </a:solidFill>
              <a:latin typeface="Helvetica Neue Medium"/>
              <a:ea typeface="Helvetica Neue Medium"/>
              <a:cs typeface="Helvetica Neue Medium"/>
            </a:endParaRPr>
          </a:p>
        </p:txBody>
      </p:sp>
      <p:sp>
        <p:nvSpPr>
          <p:cNvPr id="227" name="Connection Line"/>
          <p:cNvSpPr/>
          <p:nvPr/>
        </p:nvSpPr>
        <p:spPr>
          <a:xfrm>
            <a:off x="3491680" y="1568121"/>
            <a:ext cx="576827" cy="2199284"/>
          </a:xfrm>
          <a:custGeom>
            <a:avLst/>
            <a:gdLst/>
            <a:ahLst/>
            <a:cxnLst>
              <a:cxn ang="0">
                <a:pos x="wd2" y="hd2"/>
              </a:cxn>
              <a:cxn ang="5400000">
                <a:pos x="wd2" y="hd2"/>
              </a:cxn>
              <a:cxn ang="10800000">
                <a:pos x="wd2" y="hd2"/>
              </a:cxn>
              <a:cxn ang="16200000">
                <a:pos x="wd2" y="hd2"/>
              </a:cxn>
            </a:cxnLst>
            <a:rect l="0" t="0" r="r" b="b"/>
            <a:pathLst>
              <a:path w="19767" h="21541" extrusionOk="0">
                <a:moveTo>
                  <a:pt x="447" y="21541"/>
                </a:moveTo>
                <a:cubicBezTo>
                  <a:pt x="-1833" y="7121"/>
                  <a:pt x="4607" y="-59"/>
                  <a:pt x="19767" y="0"/>
                </a:cubicBezTo>
              </a:path>
            </a:pathLst>
          </a:custGeom>
          <a:ln w="50800">
            <a:solidFill>
              <a:srgbClr val="257F01"/>
            </a:solidFill>
            <a:miter lim="400000"/>
          </a:ln>
        </p:spPr>
        <p:txBody>
          <a:bodyPr/>
          <a:lstStyle/>
          <a:p>
            <a:pPr algn="ctr" defTabSz="309563" hangingPunct="0"/>
            <a:endParaRPr sz="1125" b="1" kern="0">
              <a:solidFill>
                <a:srgbClr val="000000"/>
              </a:solidFill>
              <a:latin typeface="Helvetica Neue"/>
              <a:ea typeface="Helvetica Neue"/>
              <a:cs typeface="Helvetica Neue"/>
              <a:sym typeface="Helvetica Neue"/>
            </a:endParaRPr>
          </a:p>
        </p:txBody>
      </p:sp>
      <p:sp>
        <p:nvSpPr>
          <p:cNvPr id="225" name="Shredder"/>
          <p:cNvSpPr txBox="1"/>
          <p:nvPr/>
        </p:nvSpPr>
        <p:spPr>
          <a:xfrm>
            <a:off x="4064744" y="1214809"/>
            <a:ext cx="883255" cy="269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000">
                <a:solidFill>
                  <a:srgbClr val="257F01"/>
                </a:solidFill>
              </a:defRPr>
            </a:lvl1pPr>
          </a:lstStyle>
          <a:p>
            <a:pPr algn="ctr" defTabSz="309563" hangingPunct="0"/>
            <a:r>
              <a:rPr sz="1500" b="1" kern="0">
                <a:latin typeface="Helvetica Neue"/>
                <a:ea typeface="Helvetica Neue"/>
                <a:cs typeface="Helvetica Neue"/>
                <a:sym typeface="Helvetica Neue"/>
              </a:rPr>
              <a:t>Shredder</a:t>
            </a:r>
          </a:p>
        </p:txBody>
      </p:sp>
    </p:spTree>
    <p:extLst>
      <p:ext uri="{BB962C8B-B14F-4D97-AF65-F5344CB8AC3E}">
        <p14:creationId xmlns:p14="http://schemas.microsoft.com/office/powerpoint/2010/main" val="106974264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p:cNvSpPr/>
          <p:nvPr/>
        </p:nvSpPr>
        <p:spPr>
          <a:xfrm>
            <a:off x="5086393" y="1244196"/>
            <a:ext cx="4090260" cy="3286420"/>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FFFFFF"/>
          </a:solidFill>
          <a:ln w="139700">
            <a:solidFill>
              <a:srgbClr val="000000"/>
            </a:solidFill>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82" name="Execution Model"/>
          <p:cNvSpPr txBox="1">
            <a:spLocks noGrp="1"/>
          </p:cNvSpPr>
          <p:nvPr>
            <p:ph type="title"/>
          </p:nvPr>
        </p:nvSpPr>
        <p:spPr>
          <a:prstGeom prst="rect">
            <a:avLst/>
          </a:prstGeom>
        </p:spPr>
        <p:txBody>
          <a:bodyPr/>
          <a:lstStyle/>
          <a:p>
            <a:pPr>
              <a:defRPr>
                <a:solidFill>
                  <a:srgbClr val="257F02"/>
                </a:solidFill>
              </a:defRPr>
            </a:pPr>
            <a:r>
              <a:t>Execution </a:t>
            </a:r>
            <a:r>
              <a:rPr>
                <a:solidFill>
                  <a:srgbClr val="000000"/>
                </a:solidFill>
              </a:rPr>
              <a:t>Model</a:t>
            </a:r>
            <a:r>
              <a:t> </a:t>
            </a:r>
          </a:p>
        </p:txBody>
      </p:sp>
      <p:sp>
        <p:nvSpPr>
          <p:cNvPr id="283" name="Slide Number"/>
          <p:cNvSpPr txBox="1">
            <a:spLocks noGrp="1"/>
          </p:cNvSpPr>
          <p:nvPr>
            <p:ph type="sldNum" sz="quarter" idx="2"/>
          </p:nvPr>
        </p:nvSpPr>
        <p:spPr>
          <a:xfrm>
            <a:off x="8869896" y="4853550"/>
            <a:ext cx="140664" cy="21544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defTabSz="309563" hangingPunct="0"/>
            <a:fld id="{86CB4B4D-7CA3-9044-876B-883B54F8677D}" type="slidenum">
              <a:rPr b="1" kern="0">
                <a:solidFill>
                  <a:srgbClr val="000000"/>
                </a:solidFill>
                <a:latin typeface="Helvetica Neue"/>
                <a:ea typeface="Helvetica Neue"/>
                <a:cs typeface="Helvetica Neue"/>
                <a:sym typeface="Helvetica Neue"/>
              </a:rPr>
              <a:pPr algn="ctr" defTabSz="309563" hangingPunct="0"/>
              <a:t>23</a:t>
            </a:fld>
            <a:endParaRPr b="1" kern="0">
              <a:solidFill>
                <a:srgbClr val="000000"/>
              </a:solidFill>
              <a:latin typeface="Helvetica Neue"/>
              <a:ea typeface="Helvetica Neue"/>
              <a:cs typeface="Helvetica Neue"/>
              <a:sym typeface="Helvetica Neue"/>
            </a:endParaRPr>
          </a:p>
        </p:txBody>
      </p:sp>
      <p:grpSp>
        <p:nvGrpSpPr>
          <p:cNvPr id="295" name="Group"/>
          <p:cNvGrpSpPr/>
          <p:nvPr/>
        </p:nvGrpSpPr>
        <p:grpSpPr>
          <a:xfrm>
            <a:off x="2278004" y="2094057"/>
            <a:ext cx="1124993" cy="1711763"/>
            <a:chOff x="0" y="0"/>
            <a:chExt cx="2999980" cy="4564701"/>
          </a:xfrm>
        </p:grpSpPr>
        <p:sp>
          <p:nvSpPr>
            <p:cNvPr id="284" name="Circle"/>
            <p:cNvSpPr/>
            <p:nvPr/>
          </p:nvSpPr>
          <p:spPr>
            <a:xfrm>
              <a:off x="0" y="1006397"/>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85" name="Circle"/>
            <p:cNvSpPr/>
            <p:nvPr/>
          </p:nvSpPr>
          <p:spPr>
            <a:xfrm>
              <a:off x="0" y="2602580"/>
              <a:ext cx="1270134" cy="1264673"/>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86" name="Circle"/>
            <p:cNvSpPr/>
            <p:nvPr/>
          </p:nvSpPr>
          <p:spPr>
            <a:xfrm>
              <a:off x="1729847" y="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87" name="Circle"/>
            <p:cNvSpPr/>
            <p:nvPr/>
          </p:nvSpPr>
          <p:spPr>
            <a:xfrm>
              <a:off x="1729847" y="1650015"/>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88" name="Circle"/>
            <p:cNvSpPr/>
            <p:nvPr/>
          </p:nvSpPr>
          <p:spPr>
            <a:xfrm>
              <a:off x="1729847" y="330003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89" name="Line"/>
            <p:cNvSpPr/>
            <p:nvPr/>
          </p:nvSpPr>
          <p:spPr>
            <a:xfrm flipV="1">
              <a:off x="1134195" y="907818"/>
              <a:ext cx="677060" cy="36524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90" name="Line"/>
            <p:cNvSpPr/>
            <p:nvPr/>
          </p:nvSpPr>
          <p:spPr>
            <a:xfrm>
              <a:off x="1234526" y="1898619"/>
              <a:ext cx="521485" cy="196551"/>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91" name="Line"/>
            <p:cNvSpPr/>
            <p:nvPr/>
          </p:nvSpPr>
          <p:spPr>
            <a:xfrm>
              <a:off x="899559" y="2211550"/>
              <a:ext cx="995970" cy="127096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92" name="Line"/>
            <p:cNvSpPr/>
            <p:nvPr/>
          </p:nvSpPr>
          <p:spPr>
            <a:xfrm flipV="1">
              <a:off x="1016952" y="1082471"/>
              <a:ext cx="921303" cy="160415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93" name="Line"/>
            <p:cNvSpPr/>
            <p:nvPr/>
          </p:nvSpPr>
          <p:spPr>
            <a:xfrm flipV="1">
              <a:off x="1133230" y="2538369"/>
              <a:ext cx="666875" cy="28231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94" name="Line"/>
            <p:cNvSpPr/>
            <p:nvPr/>
          </p:nvSpPr>
          <p:spPr>
            <a:xfrm>
              <a:off x="1229691" y="3448886"/>
              <a:ext cx="530079" cy="24871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grpSp>
      <p:grpSp>
        <p:nvGrpSpPr>
          <p:cNvPr id="311" name="Group"/>
          <p:cNvGrpSpPr/>
          <p:nvPr/>
        </p:nvGrpSpPr>
        <p:grpSpPr>
          <a:xfrm>
            <a:off x="3285379" y="1959484"/>
            <a:ext cx="513965" cy="2118425"/>
            <a:chOff x="0" y="0"/>
            <a:chExt cx="1370573" cy="5649132"/>
          </a:xfrm>
        </p:grpSpPr>
        <p:sp>
          <p:nvSpPr>
            <p:cNvPr id="296" name="Line"/>
            <p:cNvSpPr/>
            <p:nvPr/>
          </p:nvSpPr>
          <p:spPr>
            <a:xfrm flipV="1">
              <a:off x="261229" y="0"/>
              <a:ext cx="884984" cy="691160"/>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97" name="Line"/>
            <p:cNvSpPr/>
            <p:nvPr/>
          </p:nvSpPr>
          <p:spPr>
            <a:xfrm>
              <a:off x="305177" y="986657"/>
              <a:ext cx="706982" cy="82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98" name="Line"/>
            <p:cNvSpPr/>
            <p:nvPr/>
          </p:nvSpPr>
          <p:spPr>
            <a:xfrm>
              <a:off x="186801" y="1388322"/>
              <a:ext cx="999516" cy="97080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299" name="Line"/>
            <p:cNvSpPr/>
            <p:nvPr/>
          </p:nvSpPr>
          <p:spPr>
            <a:xfrm>
              <a:off x="86940" y="1484602"/>
              <a:ext cx="1168025" cy="241314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00" name="Line"/>
            <p:cNvSpPr/>
            <p:nvPr/>
          </p:nvSpPr>
          <p:spPr>
            <a:xfrm>
              <a:off x="56511" y="1521820"/>
              <a:ext cx="1195352" cy="3940573"/>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01" name="Line"/>
            <p:cNvSpPr/>
            <p:nvPr/>
          </p:nvSpPr>
          <p:spPr>
            <a:xfrm flipV="1">
              <a:off x="222514" y="1644979"/>
              <a:ext cx="884984" cy="691161"/>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02" name="Line"/>
            <p:cNvSpPr/>
            <p:nvPr/>
          </p:nvSpPr>
          <p:spPr>
            <a:xfrm>
              <a:off x="325698" y="2764327"/>
              <a:ext cx="706981" cy="82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03" name="Line"/>
            <p:cNvSpPr/>
            <p:nvPr/>
          </p:nvSpPr>
          <p:spPr>
            <a:xfrm>
              <a:off x="166280" y="3012126"/>
              <a:ext cx="999515" cy="97080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04" name="Line"/>
            <p:cNvSpPr/>
            <p:nvPr/>
          </p:nvSpPr>
          <p:spPr>
            <a:xfrm>
              <a:off x="4400" y="3186433"/>
              <a:ext cx="1168025" cy="241314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05" name="Line"/>
            <p:cNvSpPr/>
            <p:nvPr/>
          </p:nvSpPr>
          <p:spPr>
            <a:xfrm flipV="1">
              <a:off x="46161" y="61878"/>
              <a:ext cx="1156579" cy="3739888"/>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06" name="Line"/>
            <p:cNvSpPr/>
            <p:nvPr/>
          </p:nvSpPr>
          <p:spPr>
            <a:xfrm flipV="1">
              <a:off x="227434" y="3198961"/>
              <a:ext cx="917925" cy="73038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07" name="Line"/>
            <p:cNvSpPr/>
            <p:nvPr/>
          </p:nvSpPr>
          <p:spPr>
            <a:xfrm flipV="1">
              <a:off x="173161" y="1766126"/>
              <a:ext cx="1107499" cy="2162640"/>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08" name="Line"/>
            <p:cNvSpPr/>
            <p:nvPr/>
          </p:nvSpPr>
          <p:spPr>
            <a:xfrm>
              <a:off x="140849" y="4678326"/>
              <a:ext cx="999515" cy="970807"/>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09" name="Line"/>
            <p:cNvSpPr/>
            <p:nvPr/>
          </p:nvSpPr>
          <p:spPr>
            <a:xfrm>
              <a:off x="279746" y="4329441"/>
              <a:ext cx="706982" cy="82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10" name="Line"/>
            <p:cNvSpPr/>
            <p:nvPr/>
          </p:nvSpPr>
          <p:spPr>
            <a:xfrm flipV="1">
              <a:off x="-1" y="221711"/>
              <a:ext cx="1370575" cy="189850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grpSp>
      <p:grpSp>
        <p:nvGrpSpPr>
          <p:cNvPr id="329" name="Group"/>
          <p:cNvGrpSpPr/>
          <p:nvPr/>
        </p:nvGrpSpPr>
        <p:grpSpPr>
          <a:xfrm>
            <a:off x="3664289" y="1585540"/>
            <a:ext cx="1215080" cy="2864657"/>
            <a:chOff x="0" y="0"/>
            <a:chExt cx="3240210" cy="7639085"/>
          </a:xfrm>
        </p:grpSpPr>
        <p:sp>
          <p:nvSpPr>
            <p:cNvPr id="312" name="Circle"/>
            <p:cNvSpPr/>
            <p:nvPr/>
          </p:nvSpPr>
          <p:spPr>
            <a:xfrm>
              <a:off x="0" y="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13" name="Circle"/>
            <p:cNvSpPr/>
            <p:nvPr/>
          </p:nvSpPr>
          <p:spPr>
            <a:xfrm>
              <a:off x="0" y="1593603"/>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14" name="Circle"/>
            <p:cNvSpPr/>
            <p:nvPr/>
          </p:nvSpPr>
          <p:spPr>
            <a:xfrm>
              <a:off x="0" y="3187207"/>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15" name="Circle"/>
            <p:cNvSpPr/>
            <p:nvPr/>
          </p:nvSpPr>
          <p:spPr>
            <a:xfrm>
              <a:off x="0" y="4780810"/>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16" name="Circle"/>
            <p:cNvSpPr/>
            <p:nvPr/>
          </p:nvSpPr>
          <p:spPr>
            <a:xfrm>
              <a:off x="0" y="6374414"/>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17" name="Circle"/>
            <p:cNvSpPr/>
            <p:nvPr/>
          </p:nvSpPr>
          <p:spPr>
            <a:xfrm>
              <a:off x="1970077" y="2389115"/>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18" name="Circle"/>
            <p:cNvSpPr/>
            <p:nvPr/>
          </p:nvSpPr>
          <p:spPr>
            <a:xfrm>
              <a:off x="1970077" y="3985298"/>
              <a:ext cx="1270134" cy="1264672"/>
            </a:xfrm>
            <a:prstGeom prst="ellipse">
              <a:avLst/>
            </a:prstGeom>
            <a:solidFill>
              <a:srgbClr val="FFFFFF"/>
            </a:solidFill>
            <a:ln w="38100" cap="flat">
              <a:solidFill>
                <a:srgbClr val="000000"/>
              </a:solidFill>
              <a:prstDash val="solid"/>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19" name="Line"/>
            <p:cNvSpPr/>
            <p:nvPr/>
          </p:nvSpPr>
          <p:spPr>
            <a:xfrm>
              <a:off x="1139881" y="1034234"/>
              <a:ext cx="1071653" cy="152228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0" name="Line"/>
            <p:cNvSpPr/>
            <p:nvPr/>
          </p:nvSpPr>
          <p:spPr>
            <a:xfrm>
              <a:off x="1262121" y="3914699"/>
              <a:ext cx="789692" cy="433255"/>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1" name="Line"/>
            <p:cNvSpPr/>
            <p:nvPr/>
          </p:nvSpPr>
          <p:spPr>
            <a:xfrm flipV="1">
              <a:off x="964309" y="3476306"/>
              <a:ext cx="1160834" cy="140686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2" name="Line"/>
            <p:cNvSpPr/>
            <p:nvPr/>
          </p:nvSpPr>
          <p:spPr>
            <a:xfrm flipV="1">
              <a:off x="1071828" y="3554113"/>
              <a:ext cx="1317459" cy="298088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3" name="Line"/>
            <p:cNvSpPr/>
            <p:nvPr/>
          </p:nvSpPr>
          <p:spPr>
            <a:xfrm>
              <a:off x="1094211" y="1067874"/>
              <a:ext cx="1142834" cy="3010656"/>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4" name="Line"/>
            <p:cNvSpPr/>
            <p:nvPr/>
          </p:nvSpPr>
          <p:spPr>
            <a:xfrm>
              <a:off x="1219437" y="2505425"/>
              <a:ext cx="798334" cy="224872"/>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5" name="Line"/>
            <p:cNvSpPr/>
            <p:nvPr/>
          </p:nvSpPr>
          <p:spPr>
            <a:xfrm>
              <a:off x="1083574" y="2650405"/>
              <a:ext cx="1099154" cy="1522604"/>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6" name="Line"/>
            <p:cNvSpPr/>
            <p:nvPr/>
          </p:nvSpPr>
          <p:spPr>
            <a:xfrm flipV="1">
              <a:off x="1205303" y="4815675"/>
              <a:ext cx="779179" cy="39455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7" name="Line"/>
            <p:cNvSpPr/>
            <p:nvPr/>
          </p:nvSpPr>
          <p:spPr>
            <a:xfrm flipV="1">
              <a:off x="1224713" y="3181273"/>
              <a:ext cx="792582" cy="423449"/>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28" name="Line"/>
            <p:cNvSpPr/>
            <p:nvPr/>
          </p:nvSpPr>
          <p:spPr>
            <a:xfrm flipV="1">
              <a:off x="1056557" y="5101682"/>
              <a:ext cx="1212876" cy="1488447"/>
            </a:xfrm>
            <a:prstGeom prst="line">
              <a:avLst/>
            </a:prstGeom>
            <a:noFill/>
            <a:ln w="508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grpSp>
      <p:sp>
        <p:nvSpPr>
          <p:cNvPr id="330" name="Phone"/>
          <p:cNvSpPr/>
          <p:nvPr/>
        </p:nvSpPr>
        <p:spPr>
          <a:xfrm>
            <a:off x="475506" y="1176805"/>
            <a:ext cx="1787977" cy="3682127"/>
          </a:xfrm>
          <a:custGeom>
            <a:avLst/>
            <a:gdLst/>
            <a:ahLst/>
            <a:cxnLst>
              <a:cxn ang="0">
                <a:pos x="wd2" y="hd2"/>
              </a:cxn>
              <a:cxn ang="5400000">
                <a:pos x="wd2" y="hd2"/>
              </a:cxn>
              <a:cxn ang="10800000">
                <a:pos x="wd2" y="hd2"/>
              </a:cxn>
              <a:cxn ang="16200000">
                <a:pos x="wd2" y="hd2"/>
              </a:cxn>
            </a:cxnLst>
            <a:rect l="0" t="0" r="r" b="b"/>
            <a:pathLst>
              <a:path w="21600" h="21600"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000000"/>
          </a:solidFill>
          <a:ln w="12700">
            <a:miter lim="400000"/>
          </a:ln>
        </p:spPr>
        <p:txBody>
          <a:bodyPr lIns="0" tIns="0" rIns="0" bIns="0" anchor="ct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grpSp>
        <p:nvGrpSpPr>
          <p:cNvPr id="336" name="Group"/>
          <p:cNvGrpSpPr/>
          <p:nvPr/>
        </p:nvGrpSpPr>
        <p:grpSpPr>
          <a:xfrm>
            <a:off x="3072582" y="1516533"/>
            <a:ext cx="2659382" cy="1163301"/>
            <a:chOff x="-46167" y="-1"/>
            <a:chExt cx="7091682" cy="3102131"/>
          </a:xfrm>
        </p:grpSpPr>
        <p:grpSp>
          <p:nvGrpSpPr>
            <p:cNvPr id="334" name="Group"/>
            <p:cNvGrpSpPr/>
            <p:nvPr/>
          </p:nvGrpSpPr>
          <p:grpSpPr>
            <a:xfrm>
              <a:off x="2347446" y="-1"/>
              <a:ext cx="3089655" cy="2425509"/>
              <a:chOff x="0" y="0"/>
              <a:chExt cx="3089653" cy="2425507"/>
            </a:xfrm>
          </p:grpSpPr>
          <p:sp>
            <p:nvSpPr>
              <p:cNvPr id="331" name="Bell Curve"/>
              <p:cNvSpPr/>
              <p:nvPr/>
            </p:nvSpPr>
            <p:spPr>
              <a:xfrm>
                <a:off x="1235565" y="0"/>
                <a:ext cx="1854089" cy="184917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6"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000000"/>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32" name="Bell Curve"/>
              <p:cNvSpPr/>
              <p:nvPr/>
            </p:nvSpPr>
            <p:spPr>
              <a:xfrm>
                <a:off x="0" y="0"/>
                <a:ext cx="1854088" cy="1849175"/>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6"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000000"/>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33" name="Bell Curve"/>
              <p:cNvSpPr/>
              <p:nvPr/>
            </p:nvSpPr>
            <p:spPr>
              <a:xfrm>
                <a:off x="549351" y="576332"/>
                <a:ext cx="1854088" cy="1849176"/>
              </a:xfrm>
              <a:custGeom>
                <a:avLst/>
                <a:gdLst/>
                <a:ahLst/>
                <a:cxnLst>
                  <a:cxn ang="0">
                    <a:pos x="wd2" y="hd2"/>
                  </a:cxn>
                  <a:cxn ang="5400000">
                    <a:pos x="wd2" y="hd2"/>
                  </a:cxn>
                  <a:cxn ang="10800000">
                    <a:pos x="wd2" y="hd2"/>
                  </a:cxn>
                  <a:cxn ang="16200000">
                    <a:pos x="wd2" y="hd2"/>
                  </a:cxn>
                </a:cxnLst>
                <a:rect l="0" t="0" r="r" b="b"/>
                <a:pathLst>
                  <a:path w="21600" h="21600" extrusionOk="0">
                    <a:moveTo>
                      <a:pt x="194" y="0"/>
                    </a:moveTo>
                    <a:cubicBezTo>
                      <a:pt x="87" y="0"/>
                      <a:pt x="0" y="87"/>
                      <a:pt x="0" y="194"/>
                    </a:cubicBezTo>
                    <a:lnTo>
                      <a:pt x="0" y="21404"/>
                    </a:lnTo>
                    <a:cubicBezTo>
                      <a:pt x="0" y="21511"/>
                      <a:pt x="87" y="21600"/>
                      <a:pt x="194" y="21600"/>
                    </a:cubicBezTo>
                    <a:lnTo>
                      <a:pt x="21406" y="21600"/>
                    </a:lnTo>
                    <a:cubicBezTo>
                      <a:pt x="21513" y="21600"/>
                      <a:pt x="21600" y="21511"/>
                      <a:pt x="21600" y="21404"/>
                    </a:cubicBezTo>
                    <a:lnTo>
                      <a:pt x="21600" y="20822"/>
                    </a:lnTo>
                    <a:cubicBezTo>
                      <a:pt x="21600" y="20715"/>
                      <a:pt x="21513" y="20628"/>
                      <a:pt x="21406" y="20628"/>
                    </a:cubicBezTo>
                    <a:lnTo>
                      <a:pt x="12165" y="20628"/>
                    </a:lnTo>
                    <a:lnTo>
                      <a:pt x="12165" y="19779"/>
                    </a:lnTo>
                    <a:lnTo>
                      <a:pt x="11626" y="19779"/>
                    </a:lnTo>
                    <a:lnTo>
                      <a:pt x="11626" y="20628"/>
                    </a:lnTo>
                    <a:lnTo>
                      <a:pt x="1163" y="20628"/>
                    </a:lnTo>
                    <a:cubicBezTo>
                      <a:pt x="1056" y="20628"/>
                      <a:pt x="970" y="20539"/>
                      <a:pt x="970" y="20432"/>
                    </a:cubicBezTo>
                    <a:lnTo>
                      <a:pt x="970" y="194"/>
                    </a:lnTo>
                    <a:cubicBezTo>
                      <a:pt x="970" y="87"/>
                      <a:pt x="883" y="0"/>
                      <a:pt x="776" y="0"/>
                    </a:cubicBezTo>
                    <a:lnTo>
                      <a:pt x="194" y="0"/>
                    </a:lnTo>
                    <a:close/>
                    <a:moveTo>
                      <a:pt x="11876" y="5159"/>
                    </a:moveTo>
                    <a:cubicBezTo>
                      <a:pt x="10741" y="5159"/>
                      <a:pt x="10243" y="6260"/>
                      <a:pt x="10080" y="6621"/>
                    </a:cubicBezTo>
                    <a:cubicBezTo>
                      <a:pt x="9717" y="7423"/>
                      <a:pt x="9465" y="8488"/>
                      <a:pt x="9172" y="9720"/>
                    </a:cubicBezTo>
                    <a:cubicBezTo>
                      <a:pt x="8905" y="10847"/>
                      <a:pt x="8601" y="12125"/>
                      <a:pt x="8166" y="13338"/>
                    </a:cubicBezTo>
                    <a:cubicBezTo>
                      <a:pt x="7432" y="15385"/>
                      <a:pt x="6483" y="16961"/>
                      <a:pt x="5344" y="18024"/>
                    </a:cubicBezTo>
                    <a:cubicBezTo>
                      <a:pt x="4185" y="19106"/>
                      <a:pt x="2822" y="19654"/>
                      <a:pt x="1293" y="19654"/>
                    </a:cubicBezTo>
                    <a:lnTo>
                      <a:pt x="1293" y="20410"/>
                    </a:lnTo>
                    <a:cubicBezTo>
                      <a:pt x="4654" y="20410"/>
                      <a:pt x="7277" y="18053"/>
                      <a:pt x="8876" y="13593"/>
                    </a:cubicBezTo>
                    <a:cubicBezTo>
                      <a:pt x="9325" y="12340"/>
                      <a:pt x="9634" y="11040"/>
                      <a:pt x="9906" y="9894"/>
                    </a:cubicBezTo>
                    <a:cubicBezTo>
                      <a:pt x="10433" y="7671"/>
                      <a:pt x="10849" y="5916"/>
                      <a:pt x="11876" y="5916"/>
                    </a:cubicBezTo>
                    <a:cubicBezTo>
                      <a:pt x="12815" y="5916"/>
                      <a:pt x="13161" y="7265"/>
                      <a:pt x="13648" y="9467"/>
                    </a:cubicBezTo>
                    <a:cubicBezTo>
                      <a:pt x="13935" y="10763"/>
                      <a:pt x="14259" y="12232"/>
                      <a:pt x="14842" y="13651"/>
                    </a:cubicBezTo>
                    <a:cubicBezTo>
                      <a:pt x="16579" y="17884"/>
                      <a:pt x="19106" y="20410"/>
                      <a:pt x="21600" y="20410"/>
                    </a:cubicBezTo>
                    <a:lnTo>
                      <a:pt x="21600" y="19654"/>
                    </a:lnTo>
                    <a:cubicBezTo>
                      <a:pt x="20557" y="19654"/>
                      <a:pt x="19457" y="19095"/>
                      <a:pt x="18417" y="18035"/>
                    </a:cubicBezTo>
                    <a:cubicBezTo>
                      <a:pt x="17339" y="16937"/>
                      <a:pt x="16343" y="15322"/>
                      <a:pt x="15538" y="13362"/>
                    </a:cubicBezTo>
                    <a:cubicBezTo>
                      <a:pt x="14981" y="12004"/>
                      <a:pt x="14664" y="10569"/>
                      <a:pt x="14384" y="9303"/>
                    </a:cubicBezTo>
                    <a:cubicBezTo>
                      <a:pt x="14136" y="8183"/>
                      <a:pt x="13923" y="7216"/>
                      <a:pt x="13593" y="6489"/>
                    </a:cubicBezTo>
                    <a:cubicBezTo>
                      <a:pt x="13186" y="5595"/>
                      <a:pt x="12624" y="5159"/>
                      <a:pt x="11876" y="5159"/>
                    </a:cubicBezTo>
                    <a:close/>
                    <a:moveTo>
                      <a:pt x="11626" y="6692"/>
                    </a:moveTo>
                    <a:lnTo>
                      <a:pt x="11626" y="7703"/>
                    </a:lnTo>
                    <a:lnTo>
                      <a:pt x="12165" y="7703"/>
                    </a:lnTo>
                    <a:lnTo>
                      <a:pt x="12165" y="6692"/>
                    </a:lnTo>
                    <a:lnTo>
                      <a:pt x="11626" y="6692"/>
                    </a:lnTo>
                    <a:close/>
                    <a:moveTo>
                      <a:pt x="11596" y="8905"/>
                    </a:moveTo>
                    <a:lnTo>
                      <a:pt x="11596" y="9916"/>
                    </a:lnTo>
                    <a:lnTo>
                      <a:pt x="12135" y="9916"/>
                    </a:lnTo>
                    <a:lnTo>
                      <a:pt x="12135" y="8905"/>
                    </a:lnTo>
                    <a:lnTo>
                      <a:pt x="11596" y="8905"/>
                    </a:lnTo>
                    <a:close/>
                    <a:moveTo>
                      <a:pt x="11626" y="11293"/>
                    </a:moveTo>
                    <a:lnTo>
                      <a:pt x="11626" y="12305"/>
                    </a:lnTo>
                    <a:lnTo>
                      <a:pt x="12165" y="12305"/>
                    </a:lnTo>
                    <a:lnTo>
                      <a:pt x="12165" y="11293"/>
                    </a:lnTo>
                    <a:lnTo>
                      <a:pt x="11626" y="11293"/>
                    </a:lnTo>
                    <a:close/>
                    <a:moveTo>
                      <a:pt x="11596" y="13316"/>
                    </a:moveTo>
                    <a:lnTo>
                      <a:pt x="11596" y="14327"/>
                    </a:lnTo>
                    <a:lnTo>
                      <a:pt x="12135" y="14327"/>
                    </a:lnTo>
                    <a:lnTo>
                      <a:pt x="12135" y="13316"/>
                    </a:lnTo>
                    <a:lnTo>
                      <a:pt x="11596" y="13316"/>
                    </a:lnTo>
                    <a:close/>
                    <a:moveTo>
                      <a:pt x="11626" y="15435"/>
                    </a:moveTo>
                    <a:lnTo>
                      <a:pt x="11626" y="16446"/>
                    </a:lnTo>
                    <a:lnTo>
                      <a:pt x="12165" y="16446"/>
                    </a:lnTo>
                    <a:lnTo>
                      <a:pt x="12165" y="15435"/>
                    </a:lnTo>
                    <a:lnTo>
                      <a:pt x="11626" y="15435"/>
                    </a:lnTo>
                    <a:close/>
                    <a:moveTo>
                      <a:pt x="11596" y="17590"/>
                    </a:moveTo>
                    <a:lnTo>
                      <a:pt x="11596" y="18601"/>
                    </a:lnTo>
                    <a:lnTo>
                      <a:pt x="12135" y="18601"/>
                    </a:lnTo>
                    <a:lnTo>
                      <a:pt x="12135" y="17590"/>
                    </a:lnTo>
                    <a:lnTo>
                      <a:pt x="11596" y="17590"/>
                    </a:lnTo>
                    <a:close/>
                  </a:path>
                </a:pathLst>
              </a:custGeom>
              <a:solidFill>
                <a:srgbClr val="000000"/>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grpSp>
        <p:sp>
          <p:nvSpPr>
            <p:cNvPr id="335" name="Previously Trained Noise Distributions"/>
            <p:cNvSpPr txBox="1"/>
            <p:nvPr/>
          </p:nvSpPr>
          <p:spPr>
            <a:xfrm>
              <a:off x="-46167" y="2537875"/>
              <a:ext cx="7091682" cy="5642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p>
              <a:pPr algn="ctr" defTabSz="309563" hangingPunct="0"/>
              <a:r>
                <a:rPr sz="1125" b="1" kern="0">
                  <a:solidFill>
                    <a:srgbClr val="000000"/>
                  </a:solidFill>
                  <a:latin typeface="Helvetica Neue"/>
                  <a:ea typeface="Helvetica Neue"/>
                  <a:cs typeface="Helvetica Neue"/>
                  <a:sym typeface="Helvetica Neue"/>
                </a:rPr>
                <a:t>Previously Trained Noise Distributions</a:t>
              </a:r>
            </a:p>
          </p:txBody>
        </p:sp>
      </p:grpSp>
      <p:grpSp>
        <p:nvGrpSpPr>
          <p:cNvPr id="339" name="Group"/>
          <p:cNvGrpSpPr/>
          <p:nvPr/>
        </p:nvGrpSpPr>
        <p:grpSpPr>
          <a:xfrm>
            <a:off x="3013796" y="2780571"/>
            <a:ext cx="1719180" cy="476251"/>
            <a:chOff x="0" y="0"/>
            <a:chExt cx="4584478" cy="1270000"/>
          </a:xfrm>
        </p:grpSpPr>
        <p:sp>
          <p:nvSpPr>
            <p:cNvPr id="337" name="+"/>
            <p:cNvSpPr/>
            <p:nvPr/>
          </p:nvSpPr>
          <p:spPr>
            <a:xfrm>
              <a:off x="3314478" y="0"/>
              <a:ext cx="1270001" cy="1270000"/>
            </a:xfrm>
            <a:prstGeom prst="ellipse">
              <a:avLst/>
            </a:prstGeom>
            <a:solidFill>
              <a:srgbClr val="FFFFFF"/>
            </a:solidFill>
            <a:ln w="762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Autofit/>
            </a:bodyPr>
            <a:lstStyle>
              <a:lvl1pPr>
                <a:defRPr sz="6900" b="0">
                  <a:latin typeface="+mn-lt"/>
                  <a:ea typeface="+mn-ea"/>
                  <a:cs typeface="+mn-cs"/>
                  <a:sym typeface="Helvetica Neue Medium"/>
                </a:defRPr>
              </a:lvl1pPr>
            </a:lstStyle>
            <a:p>
              <a:pPr algn="ctr" defTabSz="309563" hangingPunct="0"/>
              <a:r>
                <a:rPr sz="2588" kern="0">
                  <a:solidFill>
                    <a:srgbClr val="000000"/>
                  </a:solidFill>
                  <a:latin typeface="Helvetica Neue Medium"/>
                  <a:ea typeface="Helvetica Neue Medium"/>
                  <a:cs typeface="Helvetica Neue Medium"/>
                </a:rPr>
                <a:t>+</a:t>
              </a:r>
            </a:p>
          </p:txBody>
        </p:sp>
        <p:sp>
          <p:nvSpPr>
            <p:cNvPr id="338" name="Line"/>
            <p:cNvSpPr/>
            <p:nvPr/>
          </p:nvSpPr>
          <p:spPr>
            <a:xfrm>
              <a:off x="0" y="635000"/>
              <a:ext cx="3198690" cy="1"/>
            </a:xfrm>
            <a:prstGeom prst="line">
              <a:avLst/>
            </a:prstGeom>
            <a:noFill/>
            <a:ln w="762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grpSp>
      <p:grpSp>
        <p:nvGrpSpPr>
          <p:cNvPr id="343" name="Group"/>
          <p:cNvGrpSpPr/>
          <p:nvPr/>
        </p:nvGrpSpPr>
        <p:grpSpPr>
          <a:xfrm>
            <a:off x="4733189" y="2758525"/>
            <a:ext cx="1649969" cy="567076"/>
            <a:chOff x="0" y="0"/>
            <a:chExt cx="4399916" cy="1512198"/>
          </a:xfrm>
        </p:grpSpPr>
        <p:sp>
          <p:nvSpPr>
            <p:cNvPr id="340" name="Line"/>
            <p:cNvSpPr/>
            <p:nvPr/>
          </p:nvSpPr>
          <p:spPr>
            <a:xfrm>
              <a:off x="0" y="693789"/>
              <a:ext cx="2032334" cy="1"/>
            </a:xfrm>
            <a:prstGeom prst="line">
              <a:avLst/>
            </a:prstGeom>
            <a:noFill/>
            <a:ln w="76200" cap="flat">
              <a:solidFill>
                <a:srgbClr val="000000"/>
              </a:solidFill>
              <a:prstDash val="solid"/>
              <a:miter lim="400000"/>
              <a:tailEnd type="triangle" w="med" len="med"/>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41" name="Wi-Fi"/>
            <p:cNvSpPr/>
            <p:nvPr/>
          </p:nvSpPr>
          <p:spPr>
            <a:xfrm>
              <a:off x="2029077" y="0"/>
              <a:ext cx="1445900" cy="1020868"/>
            </a:xfrm>
            <a:custGeom>
              <a:avLst/>
              <a:gdLst/>
              <a:ahLst/>
              <a:cxnLst>
                <a:cxn ang="0">
                  <a:pos x="wd2" y="hd2"/>
                </a:cxn>
                <a:cxn ang="5400000">
                  <a:pos x="wd2" y="hd2"/>
                </a:cxn>
                <a:cxn ang="10800000">
                  <a:pos x="wd2" y="hd2"/>
                </a:cxn>
                <a:cxn ang="16200000">
                  <a:pos x="wd2" y="hd2"/>
                </a:cxn>
              </a:cxnLst>
              <a:rect l="0" t="0" r="r" b="b"/>
              <a:pathLst>
                <a:path w="21600" h="21594"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3"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000000"/>
            </a:solidFill>
            <a:ln w="12700" cap="flat">
              <a:noFill/>
              <a:miter lim="400000"/>
            </a:ln>
            <a:effectLst/>
          </p:spPr>
          <p:txBody>
            <a:bodyPr wrap="square" lIns="0" tIns="0" rIns="0" bIns="0" numCol="1" anchor="ctr">
              <a:noAutofit/>
            </a:bodyPr>
            <a:lstStyle/>
            <a:p>
              <a:pPr algn="ctr" defTabSz="309563" hangingPunct="0">
                <a:defRPr sz="3200" b="0">
                  <a:solidFill>
                    <a:srgbClr val="FFFFFF"/>
                  </a:solidFill>
                  <a:latin typeface="+mn-lt"/>
                  <a:ea typeface="+mn-ea"/>
                  <a:cs typeface="+mn-cs"/>
                  <a:sym typeface="Helvetica Neue Medium"/>
                </a:defRPr>
              </a:pPr>
              <a:endParaRPr sz="1200" kern="0">
                <a:solidFill>
                  <a:srgbClr val="FFFFFF"/>
                </a:solidFill>
                <a:latin typeface="Helvetica Neue Medium"/>
                <a:ea typeface="Helvetica Neue Medium"/>
                <a:cs typeface="Helvetica Neue Medium"/>
                <a:sym typeface="Helvetica Neue Medium"/>
              </a:endParaRPr>
            </a:p>
          </p:txBody>
        </p:sp>
        <p:sp>
          <p:nvSpPr>
            <p:cNvPr id="342" name="Sent to the Cloud"/>
            <p:cNvSpPr txBox="1"/>
            <p:nvPr/>
          </p:nvSpPr>
          <p:spPr>
            <a:xfrm>
              <a:off x="1104141" y="947944"/>
              <a:ext cx="3295775" cy="5642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p>
              <a:pPr algn="ctr" defTabSz="309563" hangingPunct="0"/>
              <a:r>
                <a:rPr sz="1125" b="1" kern="0">
                  <a:solidFill>
                    <a:srgbClr val="000000"/>
                  </a:solidFill>
                  <a:latin typeface="Helvetica Neue"/>
                  <a:ea typeface="Helvetica Neue"/>
                  <a:cs typeface="Helvetica Neue"/>
                  <a:sym typeface="Helvetica Neue"/>
                </a:rPr>
                <a:t>Sent to the Cloud</a:t>
              </a:r>
            </a:p>
          </p:txBody>
        </p:sp>
      </p:grpSp>
    </p:spTree>
    <p:extLst>
      <p:ext uri="{BB962C8B-B14F-4D97-AF65-F5344CB8AC3E}">
        <p14:creationId xmlns:p14="http://schemas.microsoft.com/office/powerpoint/2010/main" val="2205749878"/>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8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path" presetSubtype="0" accel="50000" decel="50000" fill="hold" nodeType="clickEffect">
                                  <p:stCondLst>
                                    <p:cond delay="0"/>
                                  </p:stCondLst>
                                  <p:childTnLst>
                                    <p:animMotion origin="layout" path="M 0.000000 0.000000 L -0.151606 -0.008712" pathEditMode="relative">
                                      <p:cBhvr>
                                        <p:cTn id="13" dur="1000" fill="hold"/>
                                        <p:tgtEl>
                                          <p:spTgt spid="295"/>
                                        </p:tgtEl>
                                        <p:attrNameLst>
                                          <p:attrName>ppt_x</p:attrName>
                                          <p:attrName>ppt_y</p:attrName>
                                        </p:attrNameLst>
                                      </p:cBhvr>
                                    </p:animMotion>
                                  </p:childTnLst>
                                </p:cTn>
                              </p:par>
                              <p:par>
                                <p:cTn id="14" presetID="1" presetClass="exit" presetSubtype="0" fill="hold" grpId="0" nodeType="withEffect">
                                  <p:stCondLst>
                                    <p:cond delay="0"/>
                                  </p:stCondLst>
                                  <p:iterate>
                                    <p:tmAbs val="0"/>
                                  </p:iterate>
                                  <p:childTnLst>
                                    <p:set>
                                      <p:cBhvr>
                                        <p:cTn id="15" fill="hold">
                                          <p:stCondLst>
                                            <p:cond delay="0"/>
                                          </p:stCondLst>
                                        </p:cTn>
                                        <p:tgtEl>
                                          <p:spTgt spid="311"/>
                                        </p:tgtEl>
                                        <p:attrNameLst>
                                          <p:attrName>style.visibility</p:attrName>
                                        </p:attrNameLst>
                                      </p:cBhvr>
                                      <p:to>
                                        <p:strVal val="hidden"/>
                                      </p:to>
                                    </p:set>
                                  </p:childTnLst>
                                </p:cTn>
                              </p:par>
                            </p:childTnLst>
                          </p:cTn>
                        </p:par>
                        <p:par>
                          <p:cTn id="16" fill="hold">
                            <p:stCondLst>
                              <p:cond delay="1000"/>
                            </p:stCondLst>
                            <p:childTnLst>
                              <p:par>
                                <p:cTn id="17" presetID="-1" presetClass="path" presetSubtype="0" accel="50000" decel="50000" fill="hold" nodeType="withEffect">
                                  <p:stCondLst>
                                    <p:cond delay="0"/>
                                  </p:stCondLst>
                                  <p:childTnLst>
                                    <p:animMotion origin="layout" path="M 0.000000 0.000000 L 0.309250 0.002543" pathEditMode="relative">
                                      <p:cBhvr>
                                        <p:cTn id="18" dur="1000" fill="hold"/>
                                        <p:tgtEl>
                                          <p:spTgt spid="329"/>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iterate>
                                    <p:tmAbs val="0"/>
                                  </p:iterate>
                                  <p:childTnLst>
                                    <p:set>
                                      <p:cBhvr>
                                        <p:cTn id="22" fill="hold">
                                          <p:stCondLst>
                                            <p:cond delay="0"/>
                                          </p:stCondLst>
                                        </p:cTn>
                                        <p:tgtEl>
                                          <p:spTgt spid="329"/>
                                        </p:tgtEl>
                                        <p:attrNameLst>
                                          <p:attrName>style.visibility</p:attrName>
                                        </p:attrNameLst>
                                      </p:cBhvr>
                                      <p:to>
                                        <p:strVal val="hidden"/>
                                      </p:to>
                                    </p:set>
                                  </p:childTnLst>
                                </p:cTn>
                              </p:par>
                            </p:childTnLst>
                          </p:cTn>
                        </p:par>
                        <p:par>
                          <p:cTn id="23" fill="hold">
                            <p:stCondLst>
                              <p:cond delay="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281"/>
                                        </p:tgtEl>
                                        <p:attrNameLst>
                                          <p:attrName>style.visibility</p:attrName>
                                        </p:attrNameLst>
                                      </p:cBhvr>
                                      <p:to>
                                        <p:strVal val="hidden"/>
                                      </p:to>
                                    </p:set>
                                  </p:childTnLst>
                                </p:cTn>
                              </p:par>
                            </p:childTnLst>
                          </p:cTn>
                        </p:par>
                        <p:par>
                          <p:cTn id="26" fill="hold">
                            <p:stCondLst>
                              <p:cond delay="0"/>
                            </p:stCondLst>
                            <p:childTnLst>
                              <p:par>
                                <p:cTn id="27" presetID="8" presetClass="emph" presetSubtype="0" accel="50000" decel="50000" fill="hold" grpId="1" nodeType="withEffect">
                                  <p:stCondLst>
                                    <p:cond delay="0"/>
                                  </p:stCondLst>
                                  <p:childTnLst>
                                    <p:animRot by="5400000">
                                      <p:cBhvr>
                                        <p:cTn id="28" dur="1000" fill="hold"/>
                                        <p:tgtEl>
                                          <p:spTgt spid="330"/>
                                        </p:tgtEl>
                                        <p:attrNameLst>
                                          <p:attrName>r</p:attrName>
                                        </p:attrNameLst>
                                      </p:cBhvr>
                                    </p:animRot>
                                  </p:childTnLst>
                                </p:cTn>
                              </p:par>
                            </p:childTnLst>
                          </p:cTn>
                        </p:par>
                        <p:par>
                          <p:cTn id="29" fill="hold">
                            <p:stCondLst>
                              <p:cond delay="0"/>
                            </p:stCondLst>
                            <p:childTnLst>
                              <p:par>
                                <p:cTn id="30" presetID="-1" presetClass="path" presetSubtype="0" accel="50000" decel="50000" fill="hold" nodeType="withEffect">
                                  <p:stCondLst>
                                    <p:cond delay="0"/>
                                  </p:stCondLst>
                                  <p:childTnLst>
                                    <p:animMotion origin="layout" path="M 0.000000 0.000000 L 0.335797 0.000161" pathEditMode="relative">
                                      <p:cBhvr>
                                        <p:cTn id="31" dur="1000" fill="hold"/>
                                        <p:tgtEl>
                                          <p:spTgt spid="330"/>
                                        </p:tgtEl>
                                        <p:attrNameLst>
                                          <p:attrName>ppt_x</p:attrName>
                                          <p:attrName>ppt_y</p:attrName>
                                        </p:attrNameLst>
                                      </p:cBhvr>
                                    </p:animMotion>
                                  </p:childTnLst>
                                </p:cTn>
                              </p:par>
                            </p:childTnLst>
                          </p:cTn>
                        </p:par>
                        <p:par>
                          <p:cTn id="32" fill="hold">
                            <p:stCondLst>
                              <p:cond delay="0"/>
                            </p:stCondLst>
                            <p:childTnLst>
                              <p:par>
                                <p:cTn id="33" presetID="6" presetClass="emph" presetSubtype="0" accel="50000" decel="50000" fill="hold" grpId="2" nodeType="withEffect">
                                  <p:stCondLst>
                                    <p:cond delay="0"/>
                                  </p:stCondLst>
                                  <p:childTnLst>
                                    <p:animScale>
                                      <p:cBhvr>
                                        <p:cTn id="34" dur="1000" fill="hold"/>
                                        <p:tgtEl>
                                          <p:spTgt spid="330"/>
                                        </p:tgtEl>
                                      </p:cBhvr>
                                      <p:by x="201442" y="201442"/>
                                    </p:animScale>
                                  </p:childTnLst>
                                </p:cTn>
                              </p:par>
                            </p:childTnLst>
                          </p:cTn>
                        </p:par>
                        <p:par>
                          <p:cTn id="35" fill="hold">
                            <p:stCondLst>
                              <p:cond delay="0"/>
                            </p:stCondLst>
                            <p:childTnLst>
                              <p:par>
                                <p:cTn id="36" presetID="-1" presetClass="path" presetSubtype="0" accel="50000" decel="50000" fill="hold" nodeType="withEffect">
                                  <p:stCondLst>
                                    <p:cond delay="0"/>
                                  </p:stCondLst>
                                  <p:childTnLst>
                                    <p:animMotion origin="layout" path="M -0.151606 -0.008712 L -0.056531 -0.008712" pathEditMode="relative">
                                      <p:cBhvr>
                                        <p:cTn id="37" dur="1000" fill="hold"/>
                                        <p:tgtEl>
                                          <p:spTgt spid="295"/>
                                        </p:tgtEl>
                                        <p:attrNameLst>
                                          <p:attrName>ppt_x</p:attrName>
                                          <p:attrName>ppt_y</p:attrName>
                                        </p:attrNameLst>
                                      </p:cBhvr>
                                    </p:animMotion>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iterate>
                                    <p:tmAbs val="0"/>
                                  </p:iterate>
                                  <p:childTnLst>
                                    <p:set>
                                      <p:cBhvr>
                                        <p:cTn id="41" fill="hold"/>
                                        <p:tgtEl>
                                          <p:spTgt spid="336"/>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0"/>
                                  </p:stCondLst>
                                  <p:iterate>
                                    <p:tmAbs val="0"/>
                                  </p:iterate>
                                  <p:childTnLst>
                                    <p:set>
                                      <p:cBhvr>
                                        <p:cTn id="44" fill="hold"/>
                                        <p:tgtEl>
                                          <p:spTgt spid="339"/>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animBg="1" advAuto="0"/>
      <p:bldP spid="281" grpId="1" animBg="1" advAuto="0"/>
      <p:bldP spid="311" grpId="0" animBg="1" advAuto="0"/>
      <p:bldP spid="329" grpId="0" animBg="1" advAuto="0"/>
      <p:bldP spid="330" grpId="0" animBg="1" advAuto="0"/>
      <p:bldP spid="330" grpId="1" animBg="1" advAuto="0"/>
      <p:bldP spid="330" grpId="2" animBg="1" advAuto="0"/>
      <p:bldP spid="336" grpId="0" animBg="1" advAuto="0"/>
      <p:bldP spid="339" grpId="0" animBg="1" advAuto="0"/>
      <p:bldP spid="343"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D0038-6FC2-5F4C-8C04-5D8474567C68}"/>
              </a:ext>
            </a:extLst>
          </p:cNvPr>
          <p:cNvSpPr>
            <a:spLocks noGrp="1"/>
          </p:cNvSpPr>
          <p:nvPr>
            <p:ph type="title"/>
          </p:nvPr>
        </p:nvSpPr>
        <p:spPr/>
        <p:txBody>
          <a:bodyPr/>
          <a:lstStyle/>
          <a:p>
            <a:r>
              <a:rPr lang="en-US" sz="3675" dirty="0"/>
              <a:t>Rethinking the abstractions</a:t>
            </a:r>
          </a:p>
        </p:txBody>
      </p:sp>
      <p:sp>
        <p:nvSpPr>
          <p:cNvPr id="4" name="Slide Number Placeholder 3">
            <a:extLst>
              <a:ext uri="{FF2B5EF4-FFF2-40B4-BE49-F238E27FC236}">
                <a16:creationId xmlns:a16="http://schemas.microsoft.com/office/drawing/2014/main" id="{84BCD470-3A57-2146-A540-7B7BBB15B814}"/>
              </a:ext>
            </a:extLst>
          </p:cNvPr>
          <p:cNvSpPr>
            <a:spLocks noGrp="1"/>
          </p:cNvSpPr>
          <p:nvPr>
            <p:ph type="sldNum" sz="quarter" idx="12"/>
          </p:nvPr>
        </p:nvSpPr>
        <p:spPr/>
        <p:txBody>
          <a:bodyPr/>
          <a:lstStyle/>
          <a:p>
            <a:fld id="{4C8C6190-CC26-854B-999A-5802CBDE89CB}" type="slidenum">
              <a:rPr lang="en-US" smtClean="0"/>
              <a:t>24</a:t>
            </a:fld>
            <a:endParaRPr lang="en-US" dirty="0"/>
          </a:p>
        </p:txBody>
      </p:sp>
      <p:grpSp>
        <p:nvGrpSpPr>
          <p:cNvPr id="7" name="Group 6">
            <a:extLst>
              <a:ext uri="{FF2B5EF4-FFF2-40B4-BE49-F238E27FC236}">
                <a16:creationId xmlns:a16="http://schemas.microsoft.com/office/drawing/2014/main" id="{C4034B5E-4DFA-E640-8B9F-3F8991E81AB3}"/>
              </a:ext>
            </a:extLst>
          </p:cNvPr>
          <p:cNvGrpSpPr/>
          <p:nvPr/>
        </p:nvGrpSpPr>
        <p:grpSpPr>
          <a:xfrm>
            <a:off x="5356883" y="1127458"/>
            <a:ext cx="3669215" cy="3625796"/>
            <a:chOff x="4777281" y="2400534"/>
            <a:chExt cx="2880780" cy="2907683"/>
          </a:xfrm>
        </p:grpSpPr>
        <p:sp>
          <p:nvSpPr>
            <p:cNvPr id="8" name="Shape 190">
              <a:extLst>
                <a:ext uri="{FF2B5EF4-FFF2-40B4-BE49-F238E27FC236}">
                  <a16:creationId xmlns:a16="http://schemas.microsoft.com/office/drawing/2014/main" id="{3AACD08F-8A32-394A-BD99-12AC1A68B588}"/>
                </a:ext>
              </a:extLst>
            </p:cNvPr>
            <p:cNvSpPr/>
            <p:nvPr/>
          </p:nvSpPr>
          <p:spPr>
            <a:xfrm>
              <a:off x="5824371" y="4685819"/>
              <a:ext cx="786604" cy="622398"/>
            </a:xfrm>
            <a:prstGeom prst="roundRect">
              <a:avLst>
                <a:gd name="adj" fmla="val 0"/>
              </a:avLst>
            </a:prstGeom>
            <a:noFill/>
            <a:ln w="38100" cmpd="sng">
              <a:solidFill>
                <a:srgbClr val="376092"/>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r>
                <a:rPr lang="en-US" dirty="0">
                  <a:solidFill>
                    <a:schemeClr val="tx1"/>
                  </a:solidFill>
                  <a:latin typeface="Calibri" charset="0"/>
                  <a:ea typeface="Calibri" charset="0"/>
                  <a:cs typeface="Calibri" charset="0"/>
                </a:rPr>
                <a:t>Physical </a:t>
              </a:r>
              <a:br>
                <a:rPr lang="en-US" dirty="0">
                  <a:solidFill>
                    <a:schemeClr val="tx1"/>
                  </a:solidFill>
                  <a:latin typeface="Calibri" charset="0"/>
                  <a:ea typeface="Calibri" charset="0"/>
                  <a:cs typeface="Calibri" charset="0"/>
                </a:rPr>
              </a:br>
              <a:r>
                <a:rPr lang="en-US" dirty="0">
                  <a:solidFill>
                    <a:schemeClr val="tx1"/>
                  </a:solidFill>
                  <a:latin typeface="Calibri" charset="0"/>
                  <a:ea typeface="Calibri" charset="0"/>
                  <a:cs typeface="Calibri" charset="0"/>
                </a:rPr>
                <a:t>Device</a:t>
              </a:r>
              <a:endParaRPr dirty="0">
                <a:solidFill>
                  <a:schemeClr val="tx1"/>
                </a:solidFill>
                <a:latin typeface="Calibri" charset="0"/>
                <a:ea typeface="Calibri" charset="0"/>
                <a:cs typeface="Calibri" charset="0"/>
              </a:endParaRPr>
            </a:p>
          </p:txBody>
        </p:sp>
        <p:sp>
          <p:nvSpPr>
            <p:cNvPr id="9" name="Shape 191">
              <a:extLst>
                <a:ext uri="{FF2B5EF4-FFF2-40B4-BE49-F238E27FC236}">
                  <a16:creationId xmlns:a16="http://schemas.microsoft.com/office/drawing/2014/main" id="{75B6E0BF-8BD9-6849-998F-9DB3A0BD6765}"/>
                </a:ext>
              </a:extLst>
            </p:cNvPr>
            <p:cNvSpPr/>
            <p:nvPr/>
          </p:nvSpPr>
          <p:spPr>
            <a:xfrm>
              <a:off x="5717610" y="4304943"/>
              <a:ext cx="1000126" cy="362630"/>
            </a:xfrm>
            <a:prstGeom prst="roundRect">
              <a:avLst>
                <a:gd name="adj" fmla="val 0"/>
              </a:avLst>
            </a:prstGeom>
            <a:noFill/>
            <a:ln w="38100" cmpd="sng">
              <a:solidFill>
                <a:srgbClr val="376092"/>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r>
                <a:rPr dirty="0">
                  <a:solidFill>
                    <a:schemeClr val="tx1"/>
                  </a:solidFill>
                  <a:latin typeface="Calibri" charset="0"/>
                  <a:ea typeface="Calibri" charset="0"/>
                  <a:cs typeface="Calibri" charset="0"/>
                </a:rPr>
                <a:t>Circuit</a:t>
              </a:r>
            </a:p>
          </p:txBody>
        </p:sp>
        <p:sp>
          <p:nvSpPr>
            <p:cNvPr id="10" name="Shape 192">
              <a:extLst>
                <a:ext uri="{FF2B5EF4-FFF2-40B4-BE49-F238E27FC236}">
                  <a16:creationId xmlns:a16="http://schemas.microsoft.com/office/drawing/2014/main" id="{F7E57E35-60EB-BE47-9CE5-F187446A0229}"/>
                </a:ext>
              </a:extLst>
            </p:cNvPr>
            <p:cNvSpPr/>
            <p:nvPr/>
          </p:nvSpPr>
          <p:spPr>
            <a:xfrm>
              <a:off x="5350896" y="3543178"/>
              <a:ext cx="1733550" cy="362630"/>
            </a:xfrm>
            <a:prstGeom prst="roundRect">
              <a:avLst>
                <a:gd name="adj" fmla="val 0"/>
              </a:avLst>
            </a:prstGeom>
            <a:noFill/>
            <a:ln w="38100" cmpd="sng">
              <a:solidFill>
                <a:srgbClr val="376092"/>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r>
                <a:rPr dirty="0">
                  <a:solidFill>
                    <a:schemeClr val="tx1"/>
                  </a:solidFill>
                  <a:latin typeface="Calibri" charset="0"/>
                  <a:ea typeface="Calibri" charset="0"/>
                  <a:cs typeface="Calibri" charset="0"/>
                </a:rPr>
                <a:t>Architecutre</a:t>
              </a:r>
            </a:p>
          </p:txBody>
        </p:sp>
        <p:sp>
          <p:nvSpPr>
            <p:cNvPr id="11" name="Shape 193">
              <a:extLst>
                <a:ext uri="{FF2B5EF4-FFF2-40B4-BE49-F238E27FC236}">
                  <a16:creationId xmlns:a16="http://schemas.microsoft.com/office/drawing/2014/main" id="{A1F95054-B442-2B44-B291-C1355365676F}"/>
                </a:ext>
              </a:extLst>
            </p:cNvPr>
            <p:cNvSpPr/>
            <p:nvPr/>
          </p:nvSpPr>
          <p:spPr>
            <a:xfrm>
              <a:off x="5208021" y="3162297"/>
              <a:ext cx="2019300" cy="362630"/>
            </a:xfrm>
            <a:prstGeom prst="roundRect">
              <a:avLst>
                <a:gd name="adj" fmla="val 0"/>
              </a:avLst>
            </a:prstGeom>
            <a:noFill/>
            <a:ln w="38100" cmpd="sng">
              <a:solidFill>
                <a:srgbClr val="376092"/>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r>
                <a:rPr dirty="0">
                  <a:solidFill>
                    <a:schemeClr val="tx1"/>
                  </a:solidFill>
                  <a:latin typeface="Calibri" charset="0"/>
                  <a:ea typeface="Calibri" charset="0"/>
                  <a:cs typeface="Calibri" charset="0"/>
                </a:rPr>
                <a:t>Compiler</a:t>
              </a:r>
            </a:p>
          </p:txBody>
        </p:sp>
        <p:sp>
          <p:nvSpPr>
            <p:cNvPr id="12" name="Shape 194">
              <a:extLst>
                <a:ext uri="{FF2B5EF4-FFF2-40B4-BE49-F238E27FC236}">
                  <a16:creationId xmlns:a16="http://schemas.microsoft.com/office/drawing/2014/main" id="{3498B12B-315A-C243-8420-4A99498D20E3}"/>
                </a:ext>
              </a:extLst>
            </p:cNvPr>
            <p:cNvSpPr/>
            <p:nvPr/>
          </p:nvSpPr>
          <p:spPr>
            <a:xfrm>
              <a:off x="5025989" y="2781415"/>
              <a:ext cx="2383365" cy="362630"/>
            </a:xfrm>
            <a:prstGeom prst="roundRect">
              <a:avLst>
                <a:gd name="adj" fmla="val 0"/>
              </a:avLst>
            </a:prstGeom>
            <a:noFill/>
            <a:ln w="38100" cmpd="sng">
              <a:solidFill>
                <a:srgbClr val="376092"/>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r>
                <a:rPr lang="en-US" dirty="0">
                  <a:solidFill>
                    <a:schemeClr val="tx1"/>
                  </a:solidFill>
                  <a:latin typeface="Calibri" charset="0"/>
                  <a:ea typeface="Calibri" charset="0"/>
                  <a:cs typeface="Calibri" charset="0"/>
                </a:rPr>
                <a:t>Programming </a:t>
              </a:r>
              <a:r>
                <a:rPr dirty="0">
                  <a:solidFill>
                    <a:schemeClr val="tx1"/>
                  </a:solidFill>
                  <a:latin typeface="Calibri" charset="0"/>
                  <a:ea typeface="Calibri" charset="0"/>
                  <a:cs typeface="Calibri" charset="0"/>
                </a:rPr>
                <a:t>Language</a:t>
              </a:r>
            </a:p>
          </p:txBody>
        </p:sp>
        <p:sp>
          <p:nvSpPr>
            <p:cNvPr id="13" name="Shape 195">
              <a:extLst>
                <a:ext uri="{FF2B5EF4-FFF2-40B4-BE49-F238E27FC236}">
                  <a16:creationId xmlns:a16="http://schemas.microsoft.com/office/drawing/2014/main" id="{4D1F121A-0B26-E249-94C6-EA7F804A41E6}"/>
                </a:ext>
              </a:extLst>
            </p:cNvPr>
            <p:cNvSpPr/>
            <p:nvPr/>
          </p:nvSpPr>
          <p:spPr>
            <a:xfrm>
              <a:off x="4777281" y="2400534"/>
              <a:ext cx="2880780" cy="362630"/>
            </a:xfrm>
            <a:prstGeom prst="roundRect">
              <a:avLst>
                <a:gd name="adj" fmla="val 0"/>
              </a:avLst>
            </a:prstGeom>
            <a:noFill/>
            <a:ln w="38100" cmpd="sng">
              <a:solidFill>
                <a:srgbClr val="376092"/>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r>
                <a:rPr lang="en-US" dirty="0">
                  <a:solidFill>
                    <a:schemeClr val="tx1"/>
                  </a:solidFill>
                  <a:latin typeface="Calibri" charset="0"/>
                  <a:ea typeface="Calibri" charset="0"/>
                  <a:cs typeface="Calibri" charset="0"/>
                </a:rPr>
                <a:t>Algorithms</a:t>
              </a:r>
              <a:endParaRPr dirty="0">
                <a:solidFill>
                  <a:schemeClr val="tx1"/>
                </a:solidFill>
                <a:latin typeface="Calibri" charset="0"/>
                <a:ea typeface="Calibri" charset="0"/>
                <a:cs typeface="Calibri" charset="0"/>
              </a:endParaRPr>
            </a:p>
          </p:txBody>
        </p:sp>
        <p:sp>
          <p:nvSpPr>
            <p:cNvPr id="14" name="Shape 191">
              <a:extLst>
                <a:ext uri="{FF2B5EF4-FFF2-40B4-BE49-F238E27FC236}">
                  <a16:creationId xmlns:a16="http://schemas.microsoft.com/office/drawing/2014/main" id="{127BC19F-55C1-0E40-A075-A8F4FBDE5883}"/>
                </a:ext>
              </a:extLst>
            </p:cNvPr>
            <p:cNvSpPr/>
            <p:nvPr/>
          </p:nvSpPr>
          <p:spPr>
            <a:xfrm>
              <a:off x="5516312" y="3924061"/>
              <a:ext cx="1402718" cy="362630"/>
            </a:xfrm>
            <a:prstGeom prst="roundRect">
              <a:avLst>
                <a:gd name="adj" fmla="val 0"/>
              </a:avLst>
            </a:prstGeom>
            <a:noFill/>
            <a:ln w="38100" cmpd="sng">
              <a:solidFill>
                <a:srgbClr val="376092"/>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r>
                <a:rPr lang="en-US" dirty="0">
                  <a:solidFill>
                    <a:schemeClr val="tx1"/>
                  </a:solidFill>
                  <a:latin typeface="Calibri" charset="0"/>
                  <a:ea typeface="Calibri" charset="0"/>
                  <a:cs typeface="Calibri" charset="0"/>
                </a:rPr>
                <a:t>Microarchitecture</a:t>
              </a:r>
              <a:endParaRPr dirty="0">
                <a:solidFill>
                  <a:schemeClr val="tx1"/>
                </a:solidFill>
                <a:latin typeface="Calibri" charset="0"/>
                <a:ea typeface="Calibri" charset="0"/>
                <a:cs typeface="Calibri" charset="0"/>
              </a:endParaRPr>
            </a:p>
          </p:txBody>
        </p:sp>
        <p:sp>
          <p:nvSpPr>
            <p:cNvPr id="15" name="Shape 190">
              <a:extLst>
                <a:ext uri="{FF2B5EF4-FFF2-40B4-BE49-F238E27FC236}">
                  <a16:creationId xmlns:a16="http://schemas.microsoft.com/office/drawing/2014/main" id="{256A4673-1B33-D04F-9E1F-3C0375AA8B39}"/>
                </a:ext>
              </a:extLst>
            </p:cNvPr>
            <p:cNvSpPr/>
            <p:nvPr/>
          </p:nvSpPr>
          <p:spPr>
            <a:xfrm>
              <a:off x="5824371" y="4659554"/>
              <a:ext cx="786604" cy="34289"/>
            </a:xfrm>
            <a:prstGeom prst="roundRect">
              <a:avLst>
                <a:gd name="adj" fmla="val 0"/>
              </a:avLst>
            </a:prstGeom>
            <a:solidFill>
              <a:srgbClr val="FF0000"/>
            </a:solidFill>
            <a:ln w="38100" cmpd="sng">
              <a:solidFill>
                <a:srgbClr val="FF0000"/>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endParaRPr sz="825" dirty="0">
                <a:solidFill>
                  <a:schemeClr val="tx1"/>
                </a:solidFill>
                <a:latin typeface="Calibri" charset="0"/>
                <a:ea typeface="Calibri" charset="0"/>
                <a:cs typeface="Calibri" charset="0"/>
              </a:endParaRPr>
            </a:p>
          </p:txBody>
        </p:sp>
        <p:sp>
          <p:nvSpPr>
            <p:cNvPr id="16" name="Shape 190">
              <a:extLst>
                <a:ext uri="{FF2B5EF4-FFF2-40B4-BE49-F238E27FC236}">
                  <a16:creationId xmlns:a16="http://schemas.microsoft.com/office/drawing/2014/main" id="{75FA08FC-DE03-F44B-996E-46361F7E795B}"/>
                </a:ext>
              </a:extLst>
            </p:cNvPr>
            <p:cNvSpPr/>
            <p:nvPr/>
          </p:nvSpPr>
          <p:spPr>
            <a:xfrm>
              <a:off x="5717610" y="4278672"/>
              <a:ext cx="1000126" cy="34289"/>
            </a:xfrm>
            <a:prstGeom prst="roundRect">
              <a:avLst>
                <a:gd name="adj" fmla="val 0"/>
              </a:avLst>
            </a:prstGeom>
            <a:solidFill>
              <a:srgbClr val="FF0000"/>
            </a:solidFill>
            <a:ln w="38100" cmpd="sng">
              <a:solidFill>
                <a:srgbClr val="FF0000"/>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endParaRPr sz="825" dirty="0">
                <a:solidFill>
                  <a:schemeClr val="tx1"/>
                </a:solidFill>
                <a:latin typeface="Calibri" charset="0"/>
                <a:ea typeface="Calibri" charset="0"/>
                <a:cs typeface="Calibri" charset="0"/>
              </a:endParaRPr>
            </a:p>
          </p:txBody>
        </p:sp>
        <p:sp>
          <p:nvSpPr>
            <p:cNvPr id="17" name="Shape 190">
              <a:extLst>
                <a:ext uri="{FF2B5EF4-FFF2-40B4-BE49-F238E27FC236}">
                  <a16:creationId xmlns:a16="http://schemas.microsoft.com/office/drawing/2014/main" id="{4118B9EA-F72C-4E4F-B60D-51F0E1EB5FE1}"/>
                </a:ext>
              </a:extLst>
            </p:cNvPr>
            <p:cNvSpPr/>
            <p:nvPr/>
          </p:nvSpPr>
          <p:spPr>
            <a:xfrm flipV="1">
              <a:off x="5516312" y="3897789"/>
              <a:ext cx="1402718" cy="34291"/>
            </a:xfrm>
            <a:prstGeom prst="roundRect">
              <a:avLst>
                <a:gd name="adj" fmla="val 0"/>
              </a:avLst>
            </a:prstGeom>
            <a:solidFill>
              <a:srgbClr val="FF0000"/>
            </a:solidFill>
            <a:ln w="38100" cmpd="sng">
              <a:solidFill>
                <a:srgbClr val="FF0000"/>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endParaRPr sz="825" dirty="0">
                <a:solidFill>
                  <a:schemeClr val="tx1"/>
                </a:solidFill>
                <a:latin typeface="Calibri" charset="0"/>
                <a:ea typeface="Calibri" charset="0"/>
                <a:cs typeface="Calibri" charset="0"/>
              </a:endParaRPr>
            </a:p>
          </p:txBody>
        </p:sp>
        <p:sp>
          <p:nvSpPr>
            <p:cNvPr id="18" name="Shape 190">
              <a:extLst>
                <a:ext uri="{FF2B5EF4-FFF2-40B4-BE49-F238E27FC236}">
                  <a16:creationId xmlns:a16="http://schemas.microsoft.com/office/drawing/2014/main" id="{6558EC47-E99E-DE45-860E-491921687B98}"/>
                </a:ext>
              </a:extLst>
            </p:cNvPr>
            <p:cNvSpPr/>
            <p:nvPr/>
          </p:nvSpPr>
          <p:spPr>
            <a:xfrm flipV="1">
              <a:off x="5350896" y="3516908"/>
              <a:ext cx="1733550" cy="34289"/>
            </a:xfrm>
            <a:prstGeom prst="roundRect">
              <a:avLst>
                <a:gd name="adj" fmla="val 0"/>
              </a:avLst>
            </a:prstGeom>
            <a:solidFill>
              <a:srgbClr val="FF0000"/>
            </a:solidFill>
            <a:ln w="38100" cmpd="sng">
              <a:solidFill>
                <a:srgbClr val="FF0000"/>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endParaRPr sz="825" dirty="0">
                <a:solidFill>
                  <a:schemeClr val="tx1"/>
                </a:solidFill>
                <a:latin typeface="Calibri" charset="0"/>
                <a:ea typeface="Calibri" charset="0"/>
                <a:cs typeface="Calibri" charset="0"/>
              </a:endParaRPr>
            </a:p>
          </p:txBody>
        </p:sp>
        <p:sp>
          <p:nvSpPr>
            <p:cNvPr id="19" name="Shape 190">
              <a:extLst>
                <a:ext uri="{FF2B5EF4-FFF2-40B4-BE49-F238E27FC236}">
                  <a16:creationId xmlns:a16="http://schemas.microsoft.com/office/drawing/2014/main" id="{15F43AF2-B3A2-3348-BEF1-1AD4FC1AB54C}"/>
                </a:ext>
              </a:extLst>
            </p:cNvPr>
            <p:cNvSpPr/>
            <p:nvPr/>
          </p:nvSpPr>
          <p:spPr>
            <a:xfrm flipV="1">
              <a:off x="5218761" y="3136026"/>
              <a:ext cx="1997820" cy="34289"/>
            </a:xfrm>
            <a:prstGeom prst="roundRect">
              <a:avLst>
                <a:gd name="adj" fmla="val 0"/>
              </a:avLst>
            </a:prstGeom>
            <a:solidFill>
              <a:srgbClr val="FF0000"/>
            </a:solidFill>
            <a:ln w="38100" cmpd="sng">
              <a:solidFill>
                <a:srgbClr val="FF0000"/>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endParaRPr sz="825" dirty="0">
                <a:solidFill>
                  <a:schemeClr val="tx1"/>
                </a:solidFill>
                <a:latin typeface="Calibri" charset="0"/>
                <a:ea typeface="Calibri" charset="0"/>
                <a:cs typeface="Calibri" charset="0"/>
              </a:endParaRPr>
            </a:p>
          </p:txBody>
        </p:sp>
        <p:sp>
          <p:nvSpPr>
            <p:cNvPr id="20" name="Shape 190">
              <a:extLst>
                <a:ext uri="{FF2B5EF4-FFF2-40B4-BE49-F238E27FC236}">
                  <a16:creationId xmlns:a16="http://schemas.microsoft.com/office/drawing/2014/main" id="{FE1C57AD-E6F5-B34C-9FA0-B40CCC8A2FF2}"/>
                </a:ext>
              </a:extLst>
            </p:cNvPr>
            <p:cNvSpPr/>
            <p:nvPr/>
          </p:nvSpPr>
          <p:spPr>
            <a:xfrm>
              <a:off x="5025989" y="2755145"/>
              <a:ext cx="2383365" cy="34289"/>
            </a:xfrm>
            <a:prstGeom prst="roundRect">
              <a:avLst>
                <a:gd name="adj" fmla="val 0"/>
              </a:avLst>
            </a:prstGeom>
            <a:solidFill>
              <a:srgbClr val="FF0000"/>
            </a:solidFill>
            <a:ln w="38100" cmpd="sng">
              <a:solidFill>
                <a:srgbClr val="FF0000"/>
              </a:solidFill>
            </a:ln>
            <a:effectLst/>
            <a:extLst>
              <a:ext uri="{C572A759-6A51-4108-AA02-DFA0A04FC94B}">
                <ma14:wrappingTextBoxFlag xmlns=""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246447"/>
              <a:endParaRPr sz="825" dirty="0">
                <a:solidFill>
                  <a:schemeClr val="tx1"/>
                </a:solidFill>
                <a:latin typeface="Calibri" charset="0"/>
                <a:ea typeface="Calibri" charset="0"/>
                <a:cs typeface="Calibri" charset="0"/>
              </a:endParaRPr>
            </a:p>
          </p:txBody>
        </p:sp>
      </p:grpSp>
      <p:grpSp>
        <p:nvGrpSpPr>
          <p:cNvPr id="21" name="Group 20">
            <a:extLst>
              <a:ext uri="{FF2B5EF4-FFF2-40B4-BE49-F238E27FC236}">
                <a16:creationId xmlns:a16="http://schemas.microsoft.com/office/drawing/2014/main" id="{1A147D36-04C9-3940-A407-1AAFE5D44676}"/>
              </a:ext>
            </a:extLst>
          </p:cNvPr>
          <p:cNvGrpSpPr/>
          <p:nvPr/>
        </p:nvGrpSpPr>
        <p:grpSpPr>
          <a:xfrm>
            <a:off x="1591763" y="1309770"/>
            <a:ext cx="3350793" cy="3139090"/>
            <a:chOff x="1670859" y="1845169"/>
            <a:chExt cx="4467724" cy="4185453"/>
          </a:xfrm>
        </p:grpSpPr>
        <p:sp>
          <p:nvSpPr>
            <p:cNvPr id="22" name="TextBox 21">
              <a:extLst>
                <a:ext uri="{FF2B5EF4-FFF2-40B4-BE49-F238E27FC236}">
                  <a16:creationId xmlns:a16="http://schemas.microsoft.com/office/drawing/2014/main" id="{FCA20C2F-71C2-9843-8829-A780AA2F1C41}"/>
                </a:ext>
              </a:extLst>
            </p:cNvPr>
            <p:cNvSpPr txBox="1"/>
            <p:nvPr/>
          </p:nvSpPr>
          <p:spPr>
            <a:xfrm>
              <a:off x="2861876" y="4799515"/>
              <a:ext cx="2183847" cy="1231107"/>
            </a:xfrm>
            <a:prstGeom prst="rect">
              <a:avLst/>
            </a:prstGeom>
            <a:noFill/>
          </p:spPr>
          <p:txBody>
            <a:bodyPr wrap="none" rtlCol="0">
              <a:spAutoFit/>
            </a:bodyPr>
            <a:lstStyle/>
            <a:p>
              <a:pPr algn="ctr"/>
              <a:r>
                <a:rPr lang="en-US" sz="2700" dirty="0">
                  <a:latin typeface="Calibri" charset="0"/>
                  <a:ea typeface="Calibri" charset="0"/>
                  <a:cs typeface="Calibri" charset="0"/>
                </a:rPr>
                <a:t>Precision</a:t>
              </a:r>
            </a:p>
            <a:p>
              <a:pPr algn="ctr"/>
              <a:r>
                <a:rPr lang="en-US" sz="2700" dirty="0">
                  <a:latin typeface="Calibri" charset="0"/>
                  <a:ea typeface="Calibri" charset="0"/>
                  <a:cs typeface="Calibri" charset="0"/>
                </a:rPr>
                <a:t>Generality</a:t>
              </a:r>
            </a:p>
          </p:txBody>
        </p:sp>
        <p:sp>
          <p:nvSpPr>
            <p:cNvPr id="23" name="TextBox 22">
              <a:extLst>
                <a:ext uri="{FF2B5EF4-FFF2-40B4-BE49-F238E27FC236}">
                  <a16:creationId xmlns:a16="http://schemas.microsoft.com/office/drawing/2014/main" id="{31E0913B-BC9D-A94E-9A15-CDA4E8C0E046}"/>
                </a:ext>
              </a:extLst>
            </p:cNvPr>
            <p:cNvSpPr txBox="1"/>
            <p:nvPr/>
          </p:nvSpPr>
          <p:spPr>
            <a:xfrm rot="17949080">
              <a:off x="1799632" y="2768945"/>
              <a:ext cx="2016193" cy="677108"/>
            </a:xfrm>
            <a:prstGeom prst="rect">
              <a:avLst/>
            </a:prstGeom>
            <a:noFill/>
          </p:spPr>
          <p:txBody>
            <a:bodyPr wrap="none" rtlCol="0">
              <a:spAutoFit/>
            </a:bodyPr>
            <a:lstStyle/>
            <a:p>
              <a:pPr algn="ctr"/>
              <a:r>
                <a:rPr lang="en-US" sz="2700" dirty="0">
                  <a:latin typeface="Calibri" charset="0"/>
                  <a:ea typeface="Calibri" charset="0"/>
                  <a:cs typeface="Calibri" charset="0"/>
                </a:rPr>
                <a:t>Efficiency</a:t>
              </a:r>
            </a:p>
          </p:txBody>
        </p:sp>
        <p:sp>
          <p:nvSpPr>
            <p:cNvPr id="24" name="TextBox 23">
              <a:extLst>
                <a:ext uri="{FF2B5EF4-FFF2-40B4-BE49-F238E27FC236}">
                  <a16:creationId xmlns:a16="http://schemas.microsoft.com/office/drawing/2014/main" id="{D0D239FD-411A-7A44-91DE-3944EB61C5C0}"/>
                </a:ext>
              </a:extLst>
            </p:cNvPr>
            <p:cNvSpPr txBox="1"/>
            <p:nvPr/>
          </p:nvSpPr>
          <p:spPr>
            <a:xfrm rot="3632668">
              <a:off x="3649128" y="2834287"/>
              <a:ext cx="2655343" cy="677108"/>
            </a:xfrm>
            <a:prstGeom prst="rect">
              <a:avLst/>
            </a:prstGeom>
            <a:noFill/>
          </p:spPr>
          <p:txBody>
            <a:bodyPr wrap="none" rtlCol="0">
              <a:spAutoFit/>
            </a:bodyPr>
            <a:lstStyle/>
            <a:p>
              <a:pPr algn="ctr"/>
              <a:r>
                <a:rPr lang="en-US" sz="2700" dirty="0">
                  <a:latin typeface="Calibri" charset="0"/>
                  <a:ea typeface="Calibri" charset="0"/>
                  <a:cs typeface="Calibri" charset="0"/>
                </a:rPr>
                <a:t>Performance</a:t>
              </a:r>
            </a:p>
          </p:txBody>
        </p:sp>
        <p:sp>
          <p:nvSpPr>
            <p:cNvPr id="25" name="Arc 24">
              <a:extLst>
                <a:ext uri="{FF2B5EF4-FFF2-40B4-BE49-F238E27FC236}">
                  <a16:creationId xmlns:a16="http://schemas.microsoft.com/office/drawing/2014/main" id="{3A8788ED-D1A3-2D46-B10E-D24A2E258DF7}"/>
                </a:ext>
              </a:extLst>
            </p:cNvPr>
            <p:cNvSpPr/>
            <p:nvPr/>
          </p:nvSpPr>
          <p:spPr>
            <a:xfrm rot="3106290">
              <a:off x="3642961" y="2906613"/>
              <a:ext cx="2103372" cy="2887872"/>
            </a:xfrm>
            <a:prstGeom prst="arc">
              <a:avLst>
                <a:gd name="adj1" fmla="val 15480266"/>
                <a:gd name="adj2" fmla="val 1897915"/>
              </a:avLst>
            </a:prstGeom>
            <a:ln w="38100" cmpd="sng">
              <a:solidFill>
                <a:srgbClr val="FF0000"/>
              </a:solidFill>
              <a:headEnd type="arrow"/>
              <a:tailEnd type="none" w="sm" len="lg"/>
            </a:ln>
            <a:effectLst/>
          </p:spPr>
          <p:style>
            <a:lnRef idx="2">
              <a:schemeClr val="accent1"/>
            </a:lnRef>
            <a:fillRef idx="0">
              <a:schemeClr val="accent1"/>
            </a:fillRef>
            <a:effectRef idx="1">
              <a:schemeClr val="accent1"/>
            </a:effectRef>
            <a:fontRef idx="minor">
              <a:schemeClr val="tx1"/>
            </a:fontRef>
          </p:style>
          <p:txBody>
            <a:bodyPr/>
            <a:lstStyle/>
            <a:p>
              <a:endParaRPr lang="en-US" sz="760">
                <a:latin typeface="Calibri" charset="0"/>
                <a:ea typeface="Calibri" charset="0"/>
                <a:cs typeface="Calibri" charset="0"/>
              </a:endParaRPr>
            </a:p>
          </p:txBody>
        </p:sp>
        <p:sp>
          <p:nvSpPr>
            <p:cNvPr id="26" name="Arc 25">
              <a:extLst>
                <a:ext uri="{FF2B5EF4-FFF2-40B4-BE49-F238E27FC236}">
                  <a16:creationId xmlns:a16="http://schemas.microsoft.com/office/drawing/2014/main" id="{F020A166-B536-264A-9CA7-2320DE24640F}"/>
                </a:ext>
              </a:extLst>
            </p:cNvPr>
            <p:cNvSpPr/>
            <p:nvPr/>
          </p:nvSpPr>
          <p:spPr>
            <a:xfrm rot="18493710" flipH="1">
              <a:off x="2063660" y="2821072"/>
              <a:ext cx="2103185" cy="2888788"/>
            </a:xfrm>
            <a:prstGeom prst="arc">
              <a:avLst>
                <a:gd name="adj1" fmla="val 15480266"/>
                <a:gd name="adj2" fmla="val 1897915"/>
              </a:avLst>
            </a:prstGeom>
            <a:ln w="38100" cmpd="sng">
              <a:solidFill>
                <a:srgbClr val="FF0000"/>
              </a:solidFill>
              <a:headEnd type="arrow"/>
              <a:tailEnd type="none" w="sm" len="lg"/>
            </a:ln>
            <a:effectLst/>
          </p:spPr>
          <p:style>
            <a:lnRef idx="2">
              <a:schemeClr val="accent1"/>
            </a:lnRef>
            <a:fillRef idx="0">
              <a:schemeClr val="accent1"/>
            </a:fillRef>
            <a:effectRef idx="1">
              <a:schemeClr val="accent1"/>
            </a:effectRef>
            <a:fontRef idx="minor">
              <a:schemeClr val="tx1"/>
            </a:fontRef>
          </p:style>
          <p:txBody>
            <a:bodyPr/>
            <a:lstStyle/>
            <a:p>
              <a:endParaRPr lang="en-US" sz="760">
                <a:latin typeface="Calibri" charset="0"/>
                <a:ea typeface="Calibri" charset="0"/>
                <a:cs typeface="Calibri" charset="0"/>
              </a:endParaRPr>
            </a:p>
          </p:txBody>
        </p:sp>
        <p:sp>
          <p:nvSpPr>
            <p:cNvPr id="27" name="TextBox 26">
              <a:extLst>
                <a:ext uri="{FF2B5EF4-FFF2-40B4-BE49-F238E27FC236}">
                  <a16:creationId xmlns:a16="http://schemas.microsoft.com/office/drawing/2014/main" id="{A3BE7D34-369E-6E48-BC35-384B77117702}"/>
                </a:ext>
              </a:extLst>
            </p:cNvPr>
            <p:cNvSpPr txBox="1"/>
            <p:nvPr/>
          </p:nvSpPr>
          <p:spPr>
            <a:xfrm>
              <a:off x="5293539" y="4530303"/>
              <a:ext cx="817661" cy="381600"/>
            </a:xfrm>
            <a:prstGeom prst="rect">
              <a:avLst/>
            </a:prstGeom>
            <a:solidFill>
              <a:schemeClr val="bg1"/>
            </a:solidFill>
          </p:spPr>
          <p:txBody>
            <a:bodyPr wrap="none" lIns="0" tIns="38576" rIns="0" bIns="0" rtlCol="0" anchor="b" anchorCtr="0">
              <a:spAutoFit/>
            </a:bodyPr>
            <a:lstStyle/>
            <a:p>
              <a:pPr algn="ctr">
                <a:lnSpc>
                  <a:spcPct val="50000"/>
                </a:lnSpc>
              </a:pPr>
              <a:r>
                <a:rPr lang="en-US" sz="2700" dirty="0">
                  <a:solidFill>
                    <a:srgbClr val="FF0000"/>
                  </a:solidFill>
                  <a:latin typeface="Calibri" charset="0"/>
                  <a:ea typeface="Calibri" charset="0"/>
                  <a:cs typeface="Calibri" charset="0"/>
                </a:rPr>
                <a:t>Cost</a:t>
              </a:r>
            </a:p>
          </p:txBody>
        </p:sp>
        <p:sp>
          <p:nvSpPr>
            <p:cNvPr id="28" name="Triangle 27">
              <a:extLst>
                <a:ext uri="{FF2B5EF4-FFF2-40B4-BE49-F238E27FC236}">
                  <a16:creationId xmlns:a16="http://schemas.microsoft.com/office/drawing/2014/main" id="{45BBAC9F-4D75-B84F-B3CA-B4840ED9C86B}"/>
                </a:ext>
              </a:extLst>
            </p:cNvPr>
            <p:cNvSpPr>
              <a:spLocks noChangeAspect="1"/>
            </p:cNvSpPr>
            <p:nvPr/>
          </p:nvSpPr>
          <p:spPr>
            <a:xfrm>
              <a:off x="2561336" y="2150417"/>
              <a:ext cx="2667969" cy="2299975"/>
            </a:xfrm>
            <a:prstGeom prst="triangle">
              <a:avLst/>
            </a:prstGeom>
            <a:no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latin typeface="Calibri" charset="0"/>
                <a:ea typeface="Calibri" charset="0"/>
                <a:cs typeface="Calibri" charset="0"/>
              </a:endParaRPr>
            </a:p>
          </p:txBody>
        </p:sp>
        <p:sp>
          <p:nvSpPr>
            <p:cNvPr id="29" name="TextBox 28">
              <a:extLst>
                <a:ext uri="{FF2B5EF4-FFF2-40B4-BE49-F238E27FC236}">
                  <a16:creationId xmlns:a16="http://schemas.microsoft.com/office/drawing/2014/main" id="{FBC55F4C-C4C6-4345-807E-39F855435770}"/>
                </a:ext>
              </a:extLst>
            </p:cNvPr>
            <p:cNvSpPr txBox="1"/>
            <p:nvPr/>
          </p:nvSpPr>
          <p:spPr>
            <a:xfrm>
              <a:off x="1751674" y="4573395"/>
              <a:ext cx="817661" cy="381600"/>
            </a:xfrm>
            <a:prstGeom prst="rect">
              <a:avLst/>
            </a:prstGeom>
            <a:solidFill>
              <a:schemeClr val="bg1"/>
            </a:solidFill>
          </p:spPr>
          <p:txBody>
            <a:bodyPr wrap="none" lIns="0" tIns="38576" rIns="0" bIns="0" rtlCol="0" anchor="b" anchorCtr="0">
              <a:spAutoFit/>
            </a:bodyPr>
            <a:lstStyle/>
            <a:p>
              <a:pPr algn="ctr">
                <a:lnSpc>
                  <a:spcPct val="50000"/>
                </a:lnSpc>
              </a:pPr>
              <a:r>
                <a:rPr lang="en-US" sz="2700" dirty="0">
                  <a:solidFill>
                    <a:srgbClr val="FF0000"/>
                  </a:solidFill>
                  <a:latin typeface="Calibri" charset="0"/>
                  <a:ea typeface="Calibri" charset="0"/>
                  <a:cs typeface="Calibri" charset="0"/>
                </a:rPr>
                <a:t>Cost</a:t>
              </a:r>
            </a:p>
          </p:txBody>
        </p:sp>
      </p:grpSp>
    </p:spTree>
    <p:extLst>
      <p:ext uri="{BB962C8B-B14F-4D97-AF65-F5344CB8AC3E}">
        <p14:creationId xmlns:p14="http://schemas.microsoft.com/office/powerpoint/2010/main" val="2887625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en-US" dirty="0"/>
              <a:t>Memory, Storage, Software, and Architecture in the NVSL</a:t>
            </a:r>
          </a:p>
        </p:txBody>
      </p:sp>
      <p:sp>
        <p:nvSpPr>
          <p:cNvPr id="2" name="Subtitle 1">
            <a:extLst>
              <a:ext uri="{FF2B5EF4-FFF2-40B4-BE49-F238E27FC236}">
                <a16:creationId xmlns:a16="http://schemas.microsoft.com/office/drawing/2014/main" id="{E2F7E9F2-381E-B84E-AED2-41343CC993D1}"/>
              </a:ext>
            </a:extLst>
          </p:cNvPr>
          <p:cNvSpPr>
            <a:spLocks noGrp="1"/>
          </p:cNvSpPr>
          <p:nvPr>
            <p:ph type="subTitle" idx="1"/>
          </p:nvPr>
        </p:nvSpPr>
        <p:spPr/>
        <p:txBody>
          <a:bodyPr/>
          <a:lstStyle/>
          <a:p>
            <a:endParaRPr lang="en-US"/>
          </a:p>
        </p:txBody>
      </p:sp>
      <p:pic>
        <p:nvPicPr>
          <p:cNvPr id="7" name="Content Placeholder 6">
            <a:extLst>
              <a:ext uri="{FF2B5EF4-FFF2-40B4-BE49-F238E27FC236}">
                <a16:creationId xmlns:a16="http://schemas.microsoft.com/office/drawing/2014/main" id="{838DF40E-D530-5A4B-A715-0F5C4E5A4378}"/>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285875" y="2000250"/>
            <a:ext cx="6229350" cy="2628418"/>
          </a:xfrm>
        </p:spPr>
      </p:pic>
    </p:spTree>
    <p:extLst>
      <p:ext uri="{BB962C8B-B14F-4D97-AF65-F5344CB8AC3E}">
        <p14:creationId xmlns:p14="http://schemas.microsoft.com/office/powerpoint/2010/main" val="4029099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DC4C-BFAD-E848-9931-C9F7C6CF9179}"/>
              </a:ext>
            </a:extLst>
          </p:cNvPr>
          <p:cNvSpPr>
            <a:spLocks noGrp="1"/>
          </p:cNvSpPr>
          <p:nvPr>
            <p:ph type="title"/>
          </p:nvPr>
        </p:nvSpPr>
        <p:spPr/>
        <p:txBody>
          <a:bodyPr/>
          <a:lstStyle/>
          <a:p>
            <a:r>
              <a:rPr lang="en-US" dirty="0"/>
              <a:t>This is a slide you will encounter in many CE/CSE classes…</a:t>
            </a:r>
          </a:p>
        </p:txBody>
      </p:sp>
      <p:sp>
        <p:nvSpPr>
          <p:cNvPr id="3" name="Content Placeholder 2">
            <a:extLst>
              <a:ext uri="{FF2B5EF4-FFF2-40B4-BE49-F238E27FC236}">
                <a16:creationId xmlns:a16="http://schemas.microsoft.com/office/drawing/2014/main" id="{98DF8BCE-E11D-0045-914E-C18444B34AA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3D4AC5F-67E0-774F-9A82-1CD80B481D7F}"/>
              </a:ext>
            </a:extLst>
          </p:cNvPr>
          <p:cNvSpPr>
            <a:spLocks noGrp="1"/>
          </p:cNvSpPr>
          <p:nvPr>
            <p:ph type="sldNum" sz="quarter" idx="12"/>
          </p:nvPr>
        </p:nvSpPr>
        <p:spPr/>
        <p:txBody>
          <a:bodyPr/>
          <a:lstStyle/>
          <a:p>
            <a:pPr algn="r"/>
            <a:fld id="{434A358D-2637-E146-A3BD-05BD470B507B}" type="slidenum">
              <a:rPr lang="en-US" smtClean="0"/>
              <a:pPr algn="r"/>
              <a:t>26</a:t>
            </a:fld>
            <a:endParaRPr lang="en-US" dirty="0"/>
          </a:p>
        </p:txBody>
      </p:sp>
      <p:pic>
        <p:nvPicPr>
          <p:cNvPr id="1026" name="Picture 2" descr="https://www.researchgate.net/profile/Franz_Franchetti/publication/221202319/figure/fig3/AS:340430743982081@1458176422081/Memory-hierarchy-Typical-latencies-for-data-transfers-from-the-CPU-to-each-of-the-levels_W640.jpg">
            <a:extLst>
              <a:ext uri="{FF2B5EF4-FFF2-40B4-BE49-F238E27FC236}">
                <a16:creationId xmlns:a16="http://schemas.microsoft.com/office/drawing/2014/main" id="{80360E27-BFDE-F649-8AC5-D1993EBFD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227" y="1235869"/>
            <a:ext cx="5536293" cy="33941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6043B7-3AC8-9E4F-A07C-B302E6FB9FCD}"/>
              </a:ext>
            </a:extLst>
          </p:cNvPr>
          <p:cNvSpPr txBox="1"/>
          <p:nvPr/>
        </p:nvSpPr>
        <p:spPr>
          <a:xfrm>
            <a:off x="5762946" y="4974223"/>
            <a:ext cx="3381054" cy="169277"/>
          </a:xfrm>
          <a:prstGeom prst="rect">
            <a:avLst/>
          </a:prstGeom>
          <a:noFill/>
        </p:spPr>
        <p:txBody>
          <a:bodyPr wrap="none" rtlCol="0">
            <a:spAutoFit/>
          </a:bodyPr>
          <a:lstStyle/>
          <a:p>
            <a:r>
              <a:rPr lang="en-US" sz="500" i="1" dirty="0" err="1">
                <a:solidFill>
                  <a:schemeClr val="bg1">
                    <a:lumMod val="75000"/>
                  </a:schemeClr>
                </a:solidFill>
                <a:latin typeface="Seravek Light"/>
                <a:cs typeface="Seravek Light"/>
              </a:rPr>
              <a:t>Chellappa</a:t>
            </a:r>
            <a:r>
              <a:rPr lang="en-US" sz="500" i="1" dirty="0">
                <a:solidFill>
                  <a:schemeClr val="bg1">
                    <a:lumMod val="75000"/>
                  </a:schemeClr>
                </a:solidFill>
                <a:latin typeface="Seravek Light"/>
                <a:cs typeface="Seravek Light"/>
              </a:rPr>
              <a:t>, Srinivas &amp; </a:t>
            </a:r>
            <a:r>
              <a:rPr lang="en-US" sz="500" i="1" dirty="0" err="1">
                <a:solidFill>
                  <a:schemeClr val="bg1">
                    <a:lumMod val="75000"/>
                  </a:schemeClr>
                </a:solidFill>
                <a:latin typeface="Seravek Light"/>
                <a:cs typeface="Seravek Light"/>
              </a:rPr>
              <a:t>Franchetti</a:t>
            </a:r>
            <a:r>
              <a:rPr lang="en-US" sz="500" i="1" dirty="0">
                <a:solidFill>
                  <a:schemeClr val="bg1">
                    <a:lumMod val="75000"/>
                  </a:schemeClr>
                </a:solidFill>
                <a:latin typeface="Seravek Light"/>
                <a:cs typeface="Seravek Light"/>
              </a:rPr>
              <a:t>, Franz &amp; </a:t>
            </a:r>
            <a:r>
              <a:rPr lang="en-US" sz="500" i="1" dirty="0" err="1">
                <a:solidFill>
                  <a:schemeClr val="bg1">
                    <a:lumMod val="75000"/>
                  </a:schemeClr>
                </a:solidFill>
                <a:latin typeface="Seravek Light"/>
                <a:cs typeface="Seravek Light"/>
              </a:rPr>
              <a:t>Püschel</a:t>
            </a:r>
            <a:r>
              <a:rPr lang="en-US" sz="500" i="1" dirty="0">
                <a:solidFill>
                  <a:schemeClr val="bg1">
                    <a:lumMod val="75000"/>
                  </a:schemeClr>
                </a:solidFill>
                <a:latin typeface="Seravek Light"/>
                <a:cs typeface="Seravek Light"/>
              </a:rPr>
              <a:t>, Markus. (2007). How to Write Fast Numerical Code: A Small Introduction.</a:t>
            </a:r>
          </a:p>
        </p:txBody>
      </p:sp>
      <p:sp>
        <p:nvSpPr>
          <p:cNvPr id="8" name="Trapezoid 7">
            <a:extLst>
              <a:ext uri="{FF2B5EF4-FFF2-40B4-BE49-F238E27FC236}">
                <a16:creationId xmlns:a16="http://schemas.microsoft.com/office/drawing/2014/main" id="{A127A7AC-C5A8-3843-9C11-CEE0EA23A3AA}"/>
              </a:ext>
            </a:extLst>
          </p:cNvPr>
          <p:cNvSpPr/>
          <p:nvPr/>
        </p:nvSpPr>
        <p:spPr>
          <a:xfrm>
            <a:off x="2002971" y="3701143"/>
            <a:ext cx="5312229" cy="402771"/>
          </a:xfrm>
          <a:prstGeom prst="trapezoid">
            <a:avLst>
              <a:gd name="adj" fmla="val 8833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Non-Volatile Memory</a:t>
            </a:r>
          </a:p>
        </p:txBody>
      </p:sp>
    </p:spTree>
    <p:extLst>
      <p:ext uri="{BB962C8B-B14F-4D97-AF65-F5344CB8AC3E}">
        <p14:creationId xmlns:p14="http://schemas.microsoft.com/office/powerpoint/2010/main" val="178845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857500" y="3788650"/>
            <a:ext cx="3429000" cy="10119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Hardware</a:t>
            </a:r>
          </a:p>
        </p:txBody>
      </p:sp>
      <p:sp>
        <p:nvSpPr>
          <p:cNvPr id="11" name="Rectangle 10"/>
          <p:cNvSpPr/>
          <p:nvPr/>
        </p:nvSpPr>
        <p:spPr>
          <a:xfrm>
            <a:off x="228600" y="286379"/>
            <a:ext cx="8686800" cy="1011950"/>
          </a:xfrm>
          <a:prstGeom prst="rect">
            <a:avLst/>
          </a:prstGeom>
          <a:solidFill>
            <a:schemeClr val="tx1">
              <a:lumMod val="10000"/>
              <a:lumOff val="9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schemeClr val="tx2"/>
                </a:solidFill>
              </a:rPr>
              <a:t>Applications</a:t>
            </a:r>
          </a:p>
        </p:txBody>
      </p:sp>
      <p:grpSp>
        <p:nvGrpSpPr>
          <p:cNvPr id="14" name="Group 13">
            <a:extLst>
              <a:ext uri="{FF2B5EF4-FFF2-40B4-BE49-F238E27FC236}">
                <a16:creationId xmlns:a16="http://schemas.microsoft.com/office/drawing/2014/main" id="{B04C57DA-0B7C-9847-AFF5-9044F34FD026}"/>
              </a:ext>
            </a:extLst>
          </p:cNvPr>
          <p:cNvGrpSpPr/>
          <p:nvPr/>
        </p:nvGrpSpPr>
        <p:grpSpPr>
          <a:xfrm>
            <a:off x="1000125" y="1453384"/>
            <a:ext cx="7143750" cy="1019486"/>
            <a:chOff x="1371600" y="1937846"/>
            <a:chExt cx="9525000" cy="1359314"/>
          </a:xfrm>
          <a:solidFill>
            <a:schemeClr val="tx1">
              <a:lumMod val="25000"/>
              <a:lumOff val="75000"/>
            </a:schemeClr>
          </a:solidFill>
        </p:grpSpPr>
        <p:sp>
          <p:nvSpPr>
            <p:cNvPr id="10" name="Rectangle 9"/>
            <p:cNvSpPr/>
            <p:nvPr/>
          </p:nvSpPr>
          <p:spPr>
            <a:xfrm>
              <a:off x="1371600" y="1937846"/>
              <a:ext cx="3124200" cy="1349266"/>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rPr>
                <a:t>Tools</a:t>
              </a:r>
            </a:p>
          </p:txBody>
        </p:sp>
        <p:sp>
          <p:nvSpPr>
            <p:cNvPr id="24" name="Rectangle 23">
              <a:extLst>
                <a:ext uri="{FF2B5EF4-FFF2-40B4-BE49-F238E27FC236}">
                  <a16:creationId xmlns:a16="http://schemas.microsoft.com/office/drawing/2014/main" id="{BD18808B-3228-6F46-B090-898EA2E89D6C}"/>
                </a:ext>
              </a:extLst>
            </p:cNvPr>
            <p:cNvSpPr/>
            <p:nvPr/>
          </p:nvSpPr>
          <p:spPr>
            <a:xfrm>
              <a:off x="4572000" y="1947894"/>
              <a:ext cx="3124200" cy="1349266"/>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rPr>
                <a:t>Libraries</a:t>
              </a:r>
            </a:p>
          </p:txBody>
        </p:sp>
        <p:sp>
          <p:nvSpPr>
            <p:cNvPr id="25" name="Rectangle 24">
              <a:extLst>
                <a:ext uri="{FF2B5EF4-FFF2-40B4-BE49-F238E27FC236}">
                  <a16:creationId xmlns:a16="http://schemas.microsoft.com/office/drawing/2014/main" id="{020E6288-7A49-2941-B732-FB253AF69D8C}"/>
                </a:ext>
              </a:extLst>
            </p:cNvPr>
            <p:cNvSpPr/>
            <p:nvPr/>
          </p:nvSpPr>
          <p:spPr>
            <a:xfrm>
              <a:off x="7772400" y="1947894"/>
              <a:ext cx="3124200" cy="1349266"/>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solidFill>
                    <a:schemeClr val="tx1"/>
                  </a:solidFill>
                </a:rPr>
                <a:t>Languages</a:t>
              </a:r>
            </a:p>
          </p:txBody>
        </p:sp>
      </p:grpSp>
      <p:grpSp>
        <p:nvGrpSpPr>
          <p:cNvPr id="15" name="Group 14">
            <a:extLst>
              <a:ext uri="{FF2B5EF4-FFF2-40B4-BE49-F238E27FC236}">
                <a16:creationId xmlns:a16="http://schemas.microsoft.com/office/drawing/2014/main" id="{27B13E97-016A-D74C-9AC4-DC1B6C6F88EC}"/>
              </a:ext>
            </a:extLst>
          </p:cNvPr>
          <p:cNvGrpSpPr/>
          <p:nvPr/>
        </p:nvGrpSpPr>
        <p:grpSpPr>
          <a:xfrm>
            <a:off x="1885950" y="2648022"/>
            <a:ext cx="5457825" cy="1011950"/>
            <a:chOff x="2514600" y="3530696"/>
            <a:chExt cx="7277100" cy="1349266"/>
          </a:xfrm>
          <a:solidFill>
            <a:schemeClr val="tx1">
              <a:lumMod val="50000"/>
              <a:lumOff val="50000"/>
            </a:schemeClr>
          </a:solidFill>
        </p:grpSpPr>
        <p:sp>
          <p:nvSpPr>
            <p:cNvPr id="9" name="Rectangle 8"/>
            <p:cNvSpPr/>
            <p:nvPr/>
          </p:nvSpPr>
          <p:spPr>
            <a:xfrm>
              <a:off x="2514600" y="3530696"/>
              <a:ext cx="3495040" cy="1349266"/>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Operating Systems</a:t>
              </a:r>
            </a:p>
          </p:txBody>
        </p:sp>
        <p:sp>
          <p:nvSpPr>
            <p:cNvPr id="27" name="Rectangle 26">
              <a:extLst>
                <a:ext uri="{FF2B5EF4-FFF2-40B4-BE49-F238E27FC236}">
                  <a16:creationId xmlns:a16="http://schemas.microsoft.com/office/drawing/2014/main" id="{0E4E5AB4-34DB-CE49-B873-91B08495EB64}"/>
                </a:ext>
              </a:extLst>
            </p:cNvPr>
            <p:cNvSpPr/>
            <p:nvPr/>
          </p:nvSpPr>
          <p:spPr>
            <a:xfrm>
              <a:off x="6134100" y="3530696"/>
              <a:ext cx="3657600" cy="1349266"/>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Distributed Systems</a:t>
              </a:r>
            </a:p>
          </p:txBody>
        </p:sp>
      </p:grpSp>
      <p:grpSp>
        <p:nvGrpSpPr>
          <p:cNvPr id="12" name="Group 11">
            <a:extLst>
              <a:ext uri="{FF2B5EF4-FFF2-40B4-BE49-F238E27FC236}">
                <a16:creationId xmlns:a16="http://schemas.microsoft.com/office/drawing/2014/main" id="{CA5906D9-C6A3-3E44-9558-5EF24824CA0E}"/>
              </a:ext>
            </a:extLst>
          </p:cNvPr>
          <p:cNvGrpSpPr/>
          <p:nvPr/>
        </p:nvGrpSpPr>
        <p:grpSpPr>
          <a:xfrm>
            <a:off x="2424794" y="722581"/>
            <a:ext cx="2579595" cy="3963719"/>
            <a:chOff x="3233059" y="963442"/>
            <a:chExt cx="3439460" cy="5284958"/>
          </a:xfrm>
        </p:grpSpPr>
        <p:grpSp>
          <p:nvGrpSpPr>
            <p:cNvPr id="40" name="Group 39">
              <a:extLst>
                <a:ext uri="{FF2B5EF4-FFF2-40B4-BE49-F238E27FC236}">
                  <a16:creationId xmlns:a16="http://schemas.microsoft.com/office/drawing/2014/main" id="{D407D6E0-F8F3-1D44-8A1E-76CC384180F6}"/>
                </a:ext>
              </a:extLst>
            </p:cNvPr>
            <p:cNvGrpSpPr/>
            <p:nvPr/>
          </p:nvGrpSpPr>
          <p:grpSpPr>
            <a:xfrm>
              <a:off x="3244563" y="963442"/>
              <a:ext cx="1844296" cy="5284958"/>
              <a:chOff x="2982108" y="940963"/>
              <a:chExt cx="1844296" cy="5284958"/>
            </a:xfrm>
          </p:grpSpPr>
          <p:sp>
            <p:nvSpPr>
              <p:cNvPr id="3" name="Parallelogram 2">
                <a:extLst>
                  <a:ext uri="{FF2B5EF4-FFF2-40B4-BE49-F238E27FC236}">
                    <a16:creationId xmlns:a16="http://schemas.microsoft.com/office/drawing/2014/main" id="{8C8837DB-E177-1947-B26D-8D8D86B8274E}"/>
                  </a:ext>
                </a:extLst>
              </p:cNvPr>
              <p:cNvSpPr/>
              <p:nvPr/>
            </p:nvSpPr>
            <p:spPr>
              <a:xfrm flipH="1">
                <a:off x="2982108" y="977925"/>
                <a:ext cx="1844296" cy="5247996"/>
              </a:xfrm>
              <a:prstGeom prst="parallelogram">
                <a:avLst>
                  <a:gd name="adj" fmla="val 70604"/>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23" name="TextBox 22">
                <a:extLst>
                  <a:ext uri="{FF2B5EF4-FFF2-40B4-BE49-F238E27FC236}">
                    <a16:creationId xmlns:a16="http://schemas.microsoft.com/office/drawing/2014/main" id="{07C09999-1598-8F49-8194-383B271AF856}"/>
                  </a:ext>
                </a:extLst>
              </p:cNvPr>
              <p:cNvSpPr txBox="1"/>
              <p:nvPr/>
            </p:nvSpPr>
            <p:spPr>
              <a:xfrm rot="4633103">
                <a:off x="2729425" y="1284605"/>
                <a:ext cx="1364391" cy="677108"/>
              </a:xfrm>
              <a:prstGeom prst="rect">
                <a:avLst/>
              </a:prstGeom>
              <a:noFill/>
            </p:spPr>
            <p:txBody>
              <a:bodyPr wrap="none" rtlCol="0">
                <a:spAutoFit/>
              </a:bodyPr>
              <a:lstStyle/>
              <a:p>
                <a:r>
                  <a:rPr lang="en-US" sz="2700" dirty="0"/>
                  <a:t>MARS</a:t>
                </a:r>
              </a:p>
            </p:txBody>
          </p:sp>
        </p:grpSp>
        <p:grpSp>
          <p:nvGrpSpPr>
            <p:cNvPr id="7" name="Group 6">
              <a:extLst>
                <a:ext uri="{FF2B5EF4-FFF2-40B4-BE49-F238E27FC236}">
                  <a16:creationId xmlns:a16="http://schemas.microsoft.com/office/drawing/2014/main" id="{BA889C8C-5A5D-7E4B-922E-2DFE83F18A0A}"/>
                </a:ext>
              </a:extLst>
            </p:cNvPr>
            <p:cNvGrpSpPr/>
            <p:nvPr/>
          </p:nvGrpSpPr>
          <p:grpSpPr>
            <a:xfrm>
              <a:off x="3937088" y="990958"/>
              <a:ext cx="2006512" cy="5247996"/>
              <a:chOff x="9359337" y="652257"/>
              <a:chExt cx="2006512" cy="5247996"/>
            </a:xfrm>
          </p:grpSpPr>
          <p:sp>
            <p:nvSpPr>
              <p:cNvPr id="33" name="Parallelogram 32">
                <a:extLst>
                  <a:ext uri="{FF2B5EF4-FFF2-40B4-BE49-F238E27FC236}">
                    <a16:creationId xmlns:a16="http://schemas.microsoft.com/office/drawing/2014/main" id="{C075B432-98B8-2C4E-A8EB-EC9AFE6BE742}"/>
                  </a:ext>
                </a:extLst>
              </p:cNvPr>
              <p:cNvSpPr/>
              <p:nvPr/>
            </p:nvSpPr>
            <p:spPr>
              <a:xfrm flipH="1">
                <a:off x="9359337" y="652257"/>
                <a:ext cx="2006512" cy="5247996"/>
              </a:xfrm>
              <a:prstGeom prst="parallelogram">
                <a:avLst>
                  <a:gd name="adj" fmla="val 70604"/>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26" name="TextBox 25">
                <a:extLst>
                  <a:ext uri="{FF2B5EF4-FFF2-40B4-BE49-F238E27FC236}">
                    <a16:creationId xmlns:a16="http://schemas.microsoft.com/office/drawing/2014/main" id="{121BAF14-4B75-A04C-8D55-59A7844AE708}"/>
                  </a:ext>
                </a:extLst>
              </p:cNvPr>
              <p:cNvSpPr txBox="1"/>
              <p:nvPr/>
            </p:nvSpPr>
            <p:spPr>
              <a:xfrm rot="4445626">
                <a:off x="9107878" y="1284604"/>
                <a:ext cx="1548203" cy="677108"/>
              </a:xfrm>
              <a:prstGeom prst="rect">
                <a:avLst/>
              </a:prstGeom>
              <a:noFill/>
            </p:spPr>
            <p:txBody>
              <a:bodyPr wrap="none" rtlCol="0">
                <a:spAutoFit/>
              </a:bodyPr>
              <a:lstStyle/>
              <a:p>
                <a:r>
                  <a:rPr lang="en-US" sz="2700" dirty="0"/>
                  <a:t>Willow</a:t>
                </a:r>
              </a:p>
            </p:txBody>
          </p:sp>
        </p:grpSp>
        <p:grpSp>
          <p:nvGrpSpPr>
            <p:cNvPr id="6" name="Group 5">
              <a:extLst>
                <a:ext uri="{FF2B5EF4-FFF2-40B4-BE49-F238E27FC236}">
                  <a16:creationId xmlns:a16="http://schemas.microsoft.com/office/drawing/2014/main" id="{F72974D2-D2AF-5349-A967-F1A59FE4F00C}"/>
                </a:ext>
              </a:extLst>
            </p:cNvPr>
            <p:cNvGrpSpPr/>
            <p:nvPr/>
          </p:nvGrpSpPr>
          <p:grpSpPr>
            <a:xfrm flipH="1">
              <a:off x="5384619" y="3592698"/>
              <a:ext cx="1287900" cy="2646256"/>
              <a:chOff x="7769259" y="3463221"/>
              <a:chExt cx="1755742" cy="2646256"/>
            </a:xfrm>
          </p:grpSpPr>
          <p:sp>
            <p:nvSpPr>
              <p:cNvPr id="34" name="Parallelogram 33">
                <a:extLst>
                  <a:ext uri="{FF2B5EF4-FFF2-40B4-BE49-F238E27FC236}">
                    <a16:creationId xmlns:a16="http://schemas.microsoft.com/office/drawing/2014/main" id="{DB47F63C-E9F3-7942-8470-350BEE22BCD2}"/>
                  </a:ext>
                </a:extLst>
              </p:cNvPr>
              <p:cNvSpPr/>
              <p:nvPr/>
            </p:nvSpPr>
            <p:spPr>
              <a:xfrm>
                <a:off x="7769259" y="3463221"/>
                <a:ext cx="1755742" cy="2646256"/>
              </a:xfrm>
              <a:prstGeom prst="parallelogram">
                <a:avLst>
                  <a:gd name="adj" fmla="val 57584"/>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2" name="TextBox 1">
                <a:extLst>
                  <a:ext uri="{FF2B5EF4-FFF2-40B4-BE49-F238E27FC236}">
                    <a16:creationId xmlns:a16="http://schemas.microsoft.com/office/drawing/2014/main" id="{9F1C1180-00F6-5E44-A879-8A17D5DE5867}"/>
                  </a:ext>
                </a:extLst>
              </p:cNvPr>
              <p:cNvSpPr txBox="1"/>
              <p:nvPr/>
            </p:nvSpPr>
            <p:spPr>
              <a:xfrm rot="17151040">
                <a:off x="7554378" y="4110290"/>
                <a:ext cx="2080912" cy="923074"/>
              </a:xfrm>
              <a:prstGeom prst="rect">
                <a:avLst/>
              </a:prstGeom>
              <a:noFill/>
            </p:spPr>
            <p:txBody>
              <a:bodyPr wrap="none" rtlCol="0">
                <a:spAutoFit/>
              </a:bodyPr>
              <a:lstStyle/>
              <a:p>
                <a:r>
                  <a:rPr lang="en-US" sz="2700" dirty="0" err="1"/>
                  <a:t>QuickSAN</a:t>
                </a:r>
                <a:endParaRPr lang="en-US" sz="2700" dirty="0"/>
              </a:p>
            </p:txBody>
          </p:sp>
        </p:grpSp>
        <p:grpSp>
          <p:nvGrpSpPr>
            <p:cNvPr id="5" name="Group 4">
              <a:extLst>
                <a:ext uri="{FF2B5EF4-FFF2-40B4-BE49-F238E27FC236}">
                  <a16:creationId xmlns:a16="http://schemas.microsoft.com/office/drawing/2014/main" id="{630F2388-0B8D-1341-8278-7842CC21F183}"/>
                </a:ext>
              </a:extLst>
            </p:cNvPr>
            <p:cNvGrpSpPr/>
            <p:nvPr/>
          </p:nvGrpSpPr>
          <p:grpSpPr>
            <a:xfrm>
              <a:off x="3233059" y="3581023"/>
              <a:ext cx="1151951" cy="2646256"/>
              <a:chOff x="7283449" y="3642620"/>
              <a:chExt cx="1639389" cy="2646256"/>
            </a:xfrm>
          </p:grpSpPr>
          <p:sp>
            <p:nvSpPr>
              <p:cNvPr id="37" name="Parallelogram 36">
                <a:extLst>
                  <a:ext uri="{FF2B5EF4-FFF2-40B4-BE49-F238E27FC236}">
                    <a16:creationId xmlns:a16="http://schemas.microsoft.com/office/drawing/2014/main" id="{DAB2FA70-5434-3B42-845E-80618581B02B}"/>
                  </a:ext>
                </a:extLst>
              </p:cNvPr>
              <p:cNvSpPr/>
              <p:nvPr/>
            </p:nvSpPr>
            <p:spPr>
              <a:xfrm flipH="1">
                <a:off x="7283449" y="3642620"/>
                <a:ext cx="1639389" cy="2646256"/>
              </a:xfrm>
              <a:prstGeom prst="parallelogram">
                <a:avLst>
                  <a:gd name="adj" fmla="val 57584"/>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31" name="TextBox 30">
                <a:extLst>
                  <a:ext uri="{FF2B5EF4-FFF2-40B4-BE49-F238E27FC236}">
                    <a16:creationId xmlns:a16="http://schemas.microsoft.com/office/drawing/2014/main" id="{F6B681C0-9A1D-854D-A7CE-D1DC8A09F6E0}"/>
                  </a:ext>
                </a:extLst>
              </p:cNvPr>
              <p:cNvSpPr txBox="1"/>
              <p:nvPr/>
            </p:nvSpPr>
            <p:spPr>
              <a:xfrm rot="4530469">
                <a:off x="7176548" y="4021872"/>
                <a:ext cx="1721412" cy="963621"/>
              </a:xfrm>
              <a:prstGeom prst="rect">
                <a:avLst/>
              </a:prstGeom>
              <a:noFill/>
            </p:spPr>
            <p:txBody>
              <a:bodyPr wrap="none" rtlCol="0">
                <a:spAutoFit/>
              </a:bodyPr>
              <a:lstStyle/>
              <a:p>
                <a:r>
                  <a:rPr lang="en-US" sz="2700" dirty="0"/>
                  <a:t>Moneta</a:t>
                </a:r>
              </a:p>
            </p:txBody>
          </p:sp>
        </p:grpSp>
      </p:grpSp>
      <p:pic>
        <p:nvPicPr>
          <p:cNvPr id="46" name="Picture 45" descr="P1050082.jpg">
            <a:extLst>
              <a:ext uri="{FF2B5EF4-FFF2-40B4-BE49-F238E27FC236}">
                <a16:creationId xmlns:a16="http://schemas.microsoft.com/office/drawing/2014/main" id="{218FA06D-6828-2F42-BD5E-B6484DE4487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844" r="99103"/>
                    </a14:imgEffect>
                  </a14:imgLayer>
                </a14:imgProps>
              </a:ext>
              <a:ext uri="{28A0092B-C50C-407E-A947-70E740481C1C}">
                <a14:useLocalDpi xmlns:a14="http://schemas.microsoft.com/office/drawing/2010/main" val="0"/>
              </a:ext>
            </a:extLst>
          </a:blip>
          <a:stretch>
            <a:fillRect/>
          </a:stretch>
        </p:blipFill>
        <p:spPr>
          <a:xfrm>
            <a:off x="6406166" y="3894104"/>
            <a:ext cx="2708910" cy="1143000"/>
          </a:xfrm>
          <a:prstGeom prst="rect">
            <a:avLst/>
          </a:prstGeom>
        </p:spPr>
      </p:pic>
      <p:grpSp>
        <p:nvGrpSpPr>
          <p:cNvPr id="47" name="Group 46">
            <a:extLst>
              <a:ext uri="{FF2B5EF4-FFF2-40B4-BE49-F238E27FC236}">
                <a16:creationId xmlns:a16="http://schemas.microsoft.com/office/drawing/2014/main" id="{783FCFC9-1518-824A-A03E-CE13F1E85E57}"/>
              </a:ext>
            </a:extLst>
          </p:cNvPr>
          <p:cNvGrpSpPr/>
          <p:nvPr/>
        </p:nvGrpSpPr>
        <p:grpSpPr>
          <a:xfrm>
            <a:off x="501023" y="3842660"/>
            <a:ext cx="1444336" cy="1229347"/>
            <a:chOff x="764304" y="1199876"/>
            <a:chExt cx="3229140" cy="3395017"/>
          </a:xfrm>
        </p:grpSpPr>
        <p:sp>
          <p:nvSpPr>
            <p:cNvPr id="48" name="Rectangle 47">
              <a:extLst>
                <a:ext uri="{FF2B5EF4-FFF2-40B4-BE49-F238E27FC236}">
                  <a16:creationId xmlns:a16="http://schemas.microsoft.com/office/drawing/2014/main" id="{9628F3F9-A57E-DA4C-9637-12FCDEFC6853}"/>
                </a:ext>
              </a:extLst>
            </p:cNvPr>
            <p:cNvSpPr/>
            <p:nvPr/>
          </p:nvSpPr>
          <p:spPr>
            <a:xfrm>
              <a:off x="764304" y="1199876"/>
              <a:ext cx="3229140" cy="3395017"/>
            </a:xfrm>
            <a:prstGeom prst="rect">
              <a:avLst/>
            </a:prstGeom>
            <a:solidFill>
              <a:srgbClr val="032D5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49" name="Picture 48">
              <a:extLst>
                <a:ext uri="{FF2B5EF4-FFF2-40B4-BE49-F238E27FC236}">
                  <a16:creationId xmlns:a16="http://schemas.microsoft.com/office/drawing/2014/main" id="{331DCCC3-58C3-454F-8179-26D8F01E11CA}"/>
                </a:ext>
              </a:extLst>
            </p:cNvPr>
            <p:cNvPicPr>
              <a:picLocks noChangeAspect="1"/>
            </p:cNvPicPr>
            <p:nvPr/>
          </p:nvPicPr>
          <p:blipFill>
            <a:blip r:embed="rId4"/>
            <a:stretch>
              <a:fillRect/>
            </a:stretch>
          </p:blipFill>
          <p:spPr>
            <a:xfrm>
              <a:off x="764304" y="1817833"/>
              <a:ext cx="3229140" cy="2777060"/>
            </a:xfrm>
            <a:prstGeom prst="rect">
              <a:avLst/>
            </a:prstGeom>
          </p:spPr>
        </p:pic>
        <p:pic>
          <p:nvPicPr>
            <p:cNvPr id="50" name="Picture 49">
              <a:extLst>
                <a:ext uri="{FF2B5EF4-FFF2-40B4-BE49-F238E27FC236}">
                  <a16:creationId xmlns:a16="http://schemas.microsoft.com/office/drawing/2014/main" id="{D78E52D6-0B3A-E343-BD41-0833482037FE}"/>
                </a:ext>
              </a:extLst>
            </p:cNvPr>
            <p:cNvPicPr>
              <a:picLocks noChangeAspect="1"/>
            </p:cNvPicPr>
            <p:nvPr/>
          </p:nvPicPr>
          <p:blipFill>
            <a:blip r:embed="rId5"/>
            <a:stretch>
              <a:fillRect/>
            </a:stretch>
          </p:blipFill>
          <p:spPr>
            <a:xfrm>
              <a:off x="1440486" y="1199876"/>
              <a:ext cx="1876776" cy="640850"/>
            </a:xfrm>
            <a:prstGeom prst="rect">
              <a:avLst/>
            </a:prstGeom>
          </p:spPr>
        </p:pic>
      </p:grpSp>
      <p:grpSp>
        <p:nvGrpSpPr>
          <p:cNvPr id="16" name="Group 15">
            <a:extLst>
              <a:ext uri="{FF2B5EF4-FFF2-40B4-BE49-F238E27FC236}">
                <a16:creationId xmlns:a16="http://schemas.microsoft.com/office/drawing/2014/main" id="{CCD4C8D0-14DE-5141-BF56-E90DF9F6B693}"/>
              </a:ext>
            </a:extLst>
          </p:cNvPr>
          <p:cNvGrpSpPr/>
          <p:nvPr/>
        </p:nvGrpSpPr>
        <p:grpSpPr>
          <a:xfrm>
            <a:off x="6268504" y="409870"/>
            <a:ext cx="2704046" cy="1807094"/>
            <a:chOff x="8358005" y="546493"/>
            <a:chExt cx="3605395" cy="2409458"/>
          </a:xfrm>
        </p:grpSpPr>
        <p:grpSp>
          <p:nvGrpSpPr>
            <p:cNvPr id="38" name="Group 37">
              <a:extLst>
                <a:ext uri="{FF2B5EF4-FFF2-40B4-BE49-F238E27FC236}">
                  <a16:creationId xmlns:a16="http://schemas.microsoft.com/office/drawing/2014/main" id="{13F8E637-3043-DA47-BAA4-56C104448D26}"/>
                </a:ext>
              </a:extLst>
            </p:cNvPr>
            <p:cNvGrpSpPr/>
            <p:nvPr/>
          </p:nvGrpSpPr>
          <p:grpSpPr>
            <a:xfrm>
              <a:off x="8358005" y="546493"/>
              <a:ext cx="2024926" cy="2377384"/>
              <a:chOff x="5683323" y="611505"/>
              <a:chExt cx="2024926" cy="2377384"/>
            </a:xfrm>
          </p:grpSpPr>
          <p:sp>
            <p:nvSpPr>
              <p:cNvPr id="32" name="Parallelogram 31">
                <a:extLst>
                  <a:ext uri="{FF2B5EF4-FFF2-40B4-BE49-F238E27FC236}">
                    <a16:creationId xmlns:a16="http://schemas.microsoft.com/office/drawing/2014/main" id="{7C3C4EA2-3019-BA49-B5BB-E2E72E85AE47}"/>
                  </a:ext>
                </a:extLst>
              </p:cNvPr>
              <p:cNvSpPr/>
              <p:nvPr/>
            </p:nvSpPr>
            <p:spPr>
              <a:xfrm>
                <a:off x="5683323" y="754486"/>
                <a:ext cx="2024926" cy="2234403"/>
              </a:xfrm>
              <a:prstGeom prst="parallelogram">
                <a:avLst>
                  <a:gd name="adj" fmla="val 70604"/>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4" name="TextBox 3">
                <a:extLst>
                  <a:ext uri="{FF2B5EF4-FFF2-40B4-BE49-F238E27FC236}">
                    <a16:creationId xmlns:a16="http://schemas.microsoft.com/office/drawing/2014/main" id="{C21F9268-06BF-3B42-BE0F-BFCC932ABA33}"/>
                  </a:ext>
                </a:extLst>
              </p:cNvPr>
              <p:cNvSpPr txBox="1"/>
              <p:nvPr/>
            </p:nvSpPr>
            <p:spPr>
              <a:xfrm rot="18079308">
                <a:off x="5784930" y="1313321"/>
                <a:ext cx="2080740" cy="677108"/>
              </a:xfrm>
              <a:prstGeom prst="rect">
                <a:avLst/>
              </a:prstGeom>
              <a:noFill/>
            </p:spPr>
            <p:txBody>
              <a:bodyPr wrap="none" rtlCol="0">
                <a:spAutoFit/>
              </a:bodyPr>
              <a:lstStyle/>
              <a:p>
                <a:r>
                  <a:rPr lang="en-US" sz="2700" dirty="0"/>
                  <a:t>NV-Heaps</a:t>
                </a:r>
              </a:p>
            </p:txBody>
          </p:sp>
        </p:grpSp>
        <p:grpSp>
          <p:nvGrpSpPr>
            <p:cNvPr id="42" name="Group 41">
              <a:extLst>
                <a:ext uri="{FF2B5EF4-FFF2-40B4-BE49-F238E27FC236}">
                  <a16:creationId xmlns:a16="http://schemas.microsoft.com/office/drawing/2014/main" id="{A41A9708-0D3C-014F-B8D3-BBE723C1C612}"/>
                </a:ext>
              </a:extLst>
            </p:cNvPr>
            <p:cNvGrpSpPr/>
            <p:nvPr/>
          </p:nvGrpSpPr>
          <p:grpSpPr>
            <a:xfrm>
              <a:off x="9113482" y="661310"/>
              <a:ext cx="2024926" cy="2262567"/>
              <a:chOff x="5683323" y="726322"/>
              <a:chExt cx="2024926" cy="2262567"/>
            </a:xfrm>
          </p:grpSpPr>
          <p:sp>
            <p:nvSpPr>
              <p:cNvPr id="43" name="Parallelogram 42">
                <a:extLst>
                  <a:ext uri="{FF2B5EF4-FFF2-40B4-BE49-F238E27FC236}">
                    <a16:creationId xmlns:a16="http://schemas.microsoft.com/office/drawing/2014/main" id="{FB4F51E0-45B5-D346-A92B-228636E9EFCB}"/>
                  </a:ext>
                </a:extLst>
              </p:cNvPr>
              <p:cNvSpPr/>
              <p:nvPr/>
            </p:nvSpPr>
            <p:spPr>
              <a:xfrm>
                <a:off x="5683323" y="754486"/>
                <a:ext cx="2024926" cy="2234403"/>
              </a:xfrm>
              <a:prstGeom prst="parallelogram">
                <a:avLst>
                  <a:gd name="adj" fmla="val 70604"/>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44" name="TextBox 43">
                <a:extLst>
                  <a:ext uri="{FF2B5EF4-FFF2-40B4-BE49-F238E27FC236}">
                    <a16:creationId xmlns:a16="http://schemas.microsoft.com/office/drawing/2014/main" id="{8CB4F4FB-CCDB-DD43-B165-5AFE1DAA63EB}"/>
                  </a:ext>
                </a:extLst>
              </p:cNvPr>
              <p:cNvSpPr txBox="1"/>
              <p:nvPr/>
            </p:nvSpPr>
            <p:spPr>
              <a:xfrm rot="18079308">
                <a:off x="5899748" y="1313321"/>
                <a:ext cx="1851105" cy="677108"/>
              </a:xfrm>
              <a:prstGeom prst="rect">
                <a:avLst/>
              </a:prstGeom>
              <a:noFill/>
            </p:spPr>
            <p:txBody>
              <a:bodyPr wrap="none" rtlCol="0">
                <a:spAutoFit/>
              </a:bodyPr>
              <a:lstStyle/>
              <a:p>
                <a:r>
                  <a:rPr lang="en-US" sz="2700" dirty="0"/>
                  <a:t>Pangolin</a:t>
                </a:r>
              </a:p>
            </p:txBody>
          </p:sp>
        </p:grpSp>
        <p:grpSp>
          <p:nvGrpSpPr>
            <p:cNvPr id="56" name="Group 55">
              <a:extLst>
                <a:ext uri="{FF2B5EF4-FFF2-40B4-BE49-F238E27FC236}">
                  <a16:creationId xmlns:a16="http://schemas.microsoft.com/office/drawing/2014/main" id="{6728983E-685D-1C48-A10C-752EB01FAF56}"/>
                </a:ext>
              </a:extLst>
            </p:cNvPr>
            <p:cNvGrpSpPr/>
            <p:nvPr/>
          </p:nvGrpSpPr>
          <p:grpSpPr>
            <a:xfrm>
              <a:off x="9938474" y="721548"/>
              <a:ext cx="2024926" cy="2234403"/>
              <a:chOff x="5683323" y="754486"/>
              <a:chExt cx="2024926" cy="2234403"/>
            </a:xfrm>
          </p:grpSpPr>
          <p:sp>
            <p:nvSpPr>
              <p:cNvPr id="57" name="Parallelogram 56">
                <a:extLst>
                  <a:ext uri="{FF2B5EF4-FFF2-40B4-BE49-F238E27FC236}">
                    <a16:creationId xmlns:a16="http://schemas.microsoft.com/office/drawing/2014/main" id="{18702DBB-CD88-214E-A071-5AAC23DBE8E7}"/>
                  </a:ext>
                </a:extLst>
              </p:cNvPr>
              <p:cNvSpPr/>
              <p:nvPr/>
            </p:nvSpPr>
            <p:spPr>
              <a:xfrm>
                <a:off x="5683323" y="754486"/>
                <a:ext cx="2024926" cy="2234403"/>
              </a:xfrm>
              <a:prstGeom prst="parallelogram">
                <a:avLst>
                  <a:gd name="adj" fmla="val 70604"/>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58" name="TextBox 57">
                <a:extLst>
                  <a:ext uri="{FF2B5EF4-FFF2-40B4-BE49-F238E27FC236}">
                    <a16:creationId xmlns:a16="http://schemas.microsoft.com/office/drawing/2014/main" id="{57CF0F73-FC9A-6F45-89EB-71FA4D497AC7}"/>
                  </a:ext>
                </a:extLst>
              </p:cNvPr>
              <p:cNvSpPr txBox="1"/>
              <p:nvPr/>
            </p:nvSpPr>
            <p:spPr>
              <a:xfrm rot="18079308">
                <a:off x="6069113" y="1313321"/>
                <a:ext cx="1512379" cy="677108"/>
              </a:xfrm>
              <a:prstGeom prst="rect">
                <a:avLst/>
              </a:prstGeom>
              <a:noFill/>
            </p:spPr>
            <p:txBody>
              <a:bodyPr wrap="none" rtlCol="0">
                <a:spAutoFit/>
              </a:bodyPr>
              <a:lstStyle/>
              <a:p>
                <a:r>
                  <a:rPr lang="en-US" sz="2700" dirty="0"/>
                  <a:t>Pronto</a:t>
                </a:r>
              </a:p>
            </p:txBody>
          </p:sp>
        </p:grpSp>
      </p:grpSp>
      <p:grpSp>
        <p:nvGrpSpPr>
          <p:cNvPr id="13" name="Group 12">
            <a:extLst>
              <a:ext uri="{FF2B5EF4-FFF2-40B4-BE49-F238E27FC236}">
                <a16:creationId xmlns:a16="http://schemas.microsoft.com/office/drawing/2014/main" id="{E9FA7BDD-1A67-5B4B-8489-1823C7012960}"/>
              </a:ext>
            </a:extLst>
          </p:cNvPr>
          <p:cNvGrpSpPr/>
          <p:nvPr/>
        </p:nvGrpSpPr>
        <p:grpSpPr>
          <a:xfrm>
            <a:off x="4350871" y="1421613"/>
            <a:ext cx="2585936" cy="2071418"/>
            <a:chOff x="5801161" y="1895483"/>
            <a:chExt cx="3447914" cy="2761890"/>
          </a:xfrm>
        </p:grpSpPr>
        <p:grpSp>
          <p:nvGrpSpPr>
            <p:cNvPr id="39" name="Group 38">
              <a:extLst>
                <a:ext uri="{FF2B5EF4-FFF2-40B4-BE49-F238E27FC236}">
                  <a16:creationId xmlns:a16="http://schemas.microsoft.com/office/drawing/2014/main" id="{47F0DB8D-A065-C747-A9F8-6925EBBF9D50}"/>
                </a:ext>
              </a:extLst>
            </p:cNvPr>
            <p:cNvGrpSpPr/>
            <p:nvPr/>
          </p:nvGrpSpPr>
          <p:grpSpPr>
            <a:xfrm>
              <a:off x="5801161" y="1947431"/>
              <a:ext cx="1334610" cy="2709942"/>
              <a:chOff x="4680960" y="820754"/>
              <a:chExt cx="1334610" cy="2709942"/>
            </a:xfrm>
          </p:grpSpPr>
          <p:sp>
            <p:nvSpPr>
              <p:cNvPr id="35" name="Parallelogram 34">
                <a:extLst>
                  <a:ext uri="{FF2B5EF4-FFF2-40B4-BE49-F238E27FC236}">
                    <a16:creationId xmlns:a16="http://schemas.microsoft.com/office/drawing/2014/main" id="{AB011504-199A-A347-A8CE-1C50D94F38BF}"/>
                  </a:ext>
                </a:extLst>
              </p:cNvPr>
              <p:cNvSpPr/>
              <p:nvPr/>
            </p:nvSpPr>
            <p:spPr>
              <a:xfrm flipH="1">
                <a:off x="4680960" y="820754"/>
                <a:ext cx="1334610" cy="2709942"/>
              </a:xfrm>
              <a:prstGeom prst="parallelogram">
                <a:avLst>
                  <a:gd name="adj" fmla="val 61381"/>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36" name="TextBox 35">
                <a:extLst>
                  <a:ext uri="{FF2B5EF4-FFF2-40B4-BE49-F238E27FC236}">
                    <a16:creationId xmlns:a16="http://schemas.microsoft.com/office/drawing/2014/main" id="{0B44E2C3-AA39-B741-86FE-7CBDF7A2B82B}"/>
                  </a:ext>
                </a:extLst>
              </p:cNvPr>
              <p:cNvSpPr txBox="1"/>
              <p:nvPr/>
            </p:nvSpPr>
            <p:spPr>
              <a:xfrm rot="4633103">
                <a:off x="4461944" y="1183041"/>
                <a:ext cx="1351738" cy="677108"/>
              </a:xfrm>
              <a:prstGeom prst="rect">
                <a:avLst/>
              </a:prstGeom>
              <a:noFill/>
            </p:spPr>
            <p:txBody>
              <a:bodyPr wrap="none" rtlCol="0">
                <a:spAutoFit/>
              </a:bodyPr>
              <a:lstStyle/>
              <a:p>
                <a:r>
                  <a:rPr lang="en-US" sz="2700" dirty="0"/>
                  <a:t>NOVA</a:t>
                </a:r>
              </a:p>
            </p:txBody>
          </p:sp>
        </p:grpSp>
        <p:grpSp>
          <p:nvGrpSpPr>
            <p:cNvPr id="45" name="Group 44">
              <a:extLst>
                <a:ext uri="{FF2B5EF4-FFF2-40B4-BE49-F238E27FC236}">
                  <a16:creationId xmlns:a16="http://schemas.microsoft.com/office/drawing/2014/main" id="{CAB4D35E-7A1E-2041-B539-16A769AF3F64}"/>
                </a:ext>
              </a:extLst>
            </p:cNvPr>
            <p:cNvGrpSpPr/>
            <p:nvPr/>
          </p:nvGrpSpPr>
          <p:grpSpPr>
            <a:xfrm>
              <a:off x="6486354" y="1940266"/>
              <a:ext cx="1334610" cy="2709942"/>
              <a:chOff x="4680960" y="820754"/>
              <a:chExt cx="1334610" cy="2709942"/>
            </a:xfrm>
          </p:grpSpPr>
          <p:sp>
            <p:nvSpPr>
              <p:cNvPr id="51" name="Parallelogram 50">
                <a:extLst>
                  <a:ext uri="{FF2B5EF4-FFF2-40B4-BE49-F238E27FC236}">
                    <a16:creationId xmlns:a16="http://schemas.microsoft.com/office/drawing/2014/main" id="{7FFEA9E3-B05E-6144-A5DD-635163DC966B}"/>
                  </a:ext>
                </a:extLst>
              </p:cNvPr>
              <p:cNvSpPr/>
              <p:nvPr/>
            </p:nvSpPr>
            <p:spPr>
              <a:xfrm flipH="1">
                <a:off x="4680960" y="820754"/>
                <a:ext cx="1334610" cy="2709942"/>
              </a:xfrm>
              <a:prstGeom prst="parallelogram">
                <a:avLst>
                  <a:gd name="adj" fmla="val 61381"/>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52" name="TextBox 51">
                <a:extLst>
                  <a:ext uri="{FF2B5EF4-FFF2-40B4-BE49-F238E27FC236}">
                    <a16:creationId xmlns:a16="http://schemas.microsoft.com/office/drawing/2014/main" id="{953B09D7-846E-D748-849C-825039CDD62B}"/>
                  </a:ext>
                </a:extLst>
              </p:cNvPr>
              <p:cNvSpPr txBox="1"/>
              <p:nvPr/>
            </p:nvSpPr>
            <p:spPr>
              <a:xfrm rot="4633103">
                <a:off x="4485711" y="1183041"/>
                <a:ext cx="1304204" cy="677108"/>
              </a:xfrm>
              <a:prstGeom prst="rect">
                <a:avLst/>
              </a:prstGeom>
              <a:noFill/>
            </p:spPr>
            <p:txBody>
              <a:bodyPr wrap="none" rtlCol="0">
                <a:spAutoFit/>
              </a:bodyPr>
              <a:lstStyle/>
              <a:p>
                <a:r>
                  <a:rPr lang="en-US" sz="2700" dirty="0"/>
                  <a:t>Orion</a:t>
                </a:r>
              </a:p>
            </p:txBody>
          </p:sp>
        </p:grpSp>
        <p:grpSp>
          <p:nvGrpSpPr>
            <p:cNvPr id="53" name="Group 52">
              <a:extLst>
                <a:ext uri="{FF2B5EF4-FFF2-40B4-BE49-F238E27FC236}">
                  <a16:creationId xmlns:a16="http://schemas.microsoft.com/office/drawing/2014/main" id="{3918E532-BD27-3F46-8E4C-2FF42FAD7360}"/>
                </a:ext>
              </a:extLst>
            </p:cNvPr>
            <p:cNvGrpSpPr/>
            <p:nvPr/>
          </p:nvGrpSpPr>
          <p:grpSpPr>
            <a:xfrm>
              <a:off x="7190382" y="1895483"/>
              <a:ext cx="1334610" cy="2745602"/>
              <a:chOff x="4680960" y="785094"/>
              <a:chExt cx="1334610" cy="2745602"/>
            </a:xfrm>
          </p:grpSpPr>
          <p:sp>
            <p:nvSpPr>
              <p:cNvPr id="54" name="Parallelogram 53">
                <a:extLst>
                  <a:ext uri="{FF2B5EF4-FFF2-40B4-BE49-F238E27FC236}">
                    <a16:creationId xmlns:a16="http://schemas.microsoft.com/office/drawing/2014/main" id="{C36DEDDF-E0C6-6444-B689-3757CEBCDA3A}"/>
                  </a:ext>
                </a:extLst>
              </p:cNvPr>
              <p:cNvSpPr/>
              <p:nvPr/>
            </p:nvSpPr>
            <p:spPr>
              <a:xfrm flipH="1">
                <a:off x="4680960" y="820754"/>
                <a:ext cx="1334610" cy="2709942"/>
              </a:xfrm>
              <a:prstGeom prst="parallelogram">
                <a:avLst>
                  <a:gd name="adj" fmla="val 61381"/>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55" name="TextBox 54">
                <a:extLst>
                  <a:ext uri="{FF2B5EF4-FFF2-40B4-BE49-F238E27FC236}">
                    <a16:creationId xmlns:a16="http://schemas.microsoft.com/office/drawing/2014/main" id="{1169CAF7-E3EC-D349-B421-FB511B684D76}"/>
                  </a:ext>
                </a:extLst>
              </p:cNvPr>
              <p:cNvSpPr txBox="1"/>
              <p:nvPr/>
            </p:nvSpPr>
            <p:spPr>
              <a:xfrm rot="4443141">
                <a:off x="4329876" y="1332210"/>
                <a:ext cx="1771340" cy="677108"/>
              </a:xfrm>
              <a:prstGeom prst="rect">
                <a:avLst/>
              </a:prstGeom>
              <a:noFill/>
            </p:spPr>
            <p:txBody>
              <a:bodyPr wrap="none" rtlCol="0">
                <a:spAutoFit/>
              </a:bodyPr>
              <a:lstStyle/>
              <a:p>
                <a:r>
                  <a:rPr lang="en-US" sz="2700" dirty="0"/>
                  <a:t>Ziggurat</a:t>
                </a:r>
              </a:p>
            </p:txBody>
          </p:sp>
        </p:grpSp>
        <p:grpSp>
          <p:nvGrpSpPr>
            <p:cNvPr id="59" name="Group 58">
              <a:extLst>
                <a:ext uri="{FF2B5EF4-FFF2-40B4-BE49-F238E27FC236}">
                  <a16:creationId xmlns:a16="http://schemas.microsoft.com/office/drawing/2014/main" id="{76144E6F-86D1-7A45-9C31-D9EE6FFF2AB6}"/>
                </a:ext>
              </a:extLst>
            </p:cNvPr>
            <p:cNvGrpSpPr/>
            <p:nvPr/>
          </p:nvGrpSpPr>
          <p:grpSpPr>
            <a:xfrm>
              <a:off x="7914465" y="1912413"/>
              <a:ext cx="1334610" cy="2709942"/>
              <a:chOff x="4680960" y="820754"/>
              <a:chExt cx="1334610" cy="2709942"/>
            </a:xfrm>
          </p:grpSpPr>
          <p:sp>
            <p:nvSpPr>
              <p:cNvPr id="60" name="Parallelogram 59">
                <a:extLst>
                  <a:ext uri="{FF2B5EF4-FFF2-40B4-BE49-F238E27FC236}">
                    <a16:creationId xmlns:a16="http://schemas.microsoft.com/office/drawing/2014/main" id="{13E07151-C79B-5044-8986-23E462C08031}"/>
                  </a:ext>
                </a:extLst>
              </p:cNvPr>
              <p:cNvSpPr/>
              <p:nvPr/>
            </p:nvSpPr>
            <p:spPr>
              <a:xfrm flipH="1">
                <a:off x="4680960" y="820754"/>
                <a:ext cx="1334610" cy="2709942"/>
              </a:xfrm>
              <a:prstGeom prst="parallelogram">
                <a:avLst>
                  <a:gd name="adj" fmla="val 61381"/>
                </a:avLst>
              </a:prstGeom>
              <a:solidFill>
                <a:srgbClr val="92D05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sp>
            <p:nvSpPr>
              <p:cNvPr id="61" name="TextBox 60">
                <a:extLst>
                  <a:ext uri="{FF2B5EF4-FFF2-40B4-BE49-F238E27FC236}">
                    <a16:creationId xmlns:a16="http://schemas.microsoft.com/office/drawing/2014/main" id="{B4AE14D8-F1C3-D349-BEE2-10CC12D9F653}"/>
                  </a:ext>
                </a:extLst>
              </p:cNvPr>
              <p:cNvSpPr txBox="1"/>
              <p:nvPr/>
            </p:nvSpPr>
            <p:spPr>
              <a:xfrm rot="4443141">
                <a:off x="4358833" y="1434478"/>
                <a:ext cx="1774930" cy="677108"/>
              </a:xfrm>
              <a:prstGeom prst="rect">
                <a:avLst/>
              </a:prstGeom>
              <a:noFill/>
            </p:spPr>
            <p:txBody>
              <a:bodyPr wrap="none" rtlCol="0">
                <a:spAutoFit/>
              </a:bodyPr>
              <a:lstStyle/>
              <a:p>
                <a:r>
                  <a:rPr lang="en-US" sz="2700" dirty="0" err="1"/>
                  <a:t>SubZero</a:t>
                </a:r>
                <a:endParaRPr lang="en-US" sz="2700" dirty="0"/>
              </a:p>
            </p:txBody>
          </p:sp>
        </p:grpSp>
      </p:grpSp>
    </p:spTree>
    <p:extLst>
      <p:ext uri="{BB962C8B-B14F-4D97-AF65-F5344CB8AC3E}">
        <p14:creationId xmlns:p14="http://schemas.microsoft.com/office/powerpoint/2010/main" val="252764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F532C38-61F5-8E4D-900E-08662246F612}"/>
              </a:ext>
            </a:extLst>
          </p:cNvPr>
          <p:cNvSpPr>
            <a:spLocks noGrp="1"/>
          </p:cNvSpPr>
          <p:nvPr>
            <p:ph type="title"/>
          </p:nvPr>
        </p:nvSpPr>
        <p:spPr/>
        <p:txBody>
          <a:bodyPr/>
          <a:lstStyle/>
          <a:p>
            <a:r>
              <a:rPr lang="en-US" dirty="0"/>
              <a:t>NVSL Students Lead Industry</a:t>
            </a:r>
          </a:p>
        </p:txBody>
      </p:sp>
      <p:sp>
        <p:nvSpPr>
          <p:cNvPr id="7" name="Content Placeholder 6">
            <a:extLst>
              <a:ext uri="{FF2B5EF4-FFF2-40B4-BE49-F238E27FC236}">
                <a16:creationId xmlns:a16="http://schemas.microsoft.com/office/drawing/2014/main" id="{2E41946D-5143-BD41-AB45-5487C21D23FB}"/>
              </a:ext>
            </a:extLst>
          </p:cNvPr>
          <p:cNvSpPr>
            <a:spLocks noGrp="1"/>
          </p:cNvSpPr>
          <p:nvPr>
            <p:ph idx="1"/>
          </p:nvPr>
        </p:nvSpPr>
        <p:spPr>
          <a:xfrm>
            <a:off x="228600" y="1143000"/>
            <a:ext cx="3943350" cy="3943350"/>
          </a:xfrm>
        </p:spPr>
        <p:txBody>
          <a:bodyPr/>
          <a:lstStyle/>
          <a:p>
            <a:r>
              <a:rPr lang="en-US" dirty="0"/>
              <a:t>We Built</a:t>
            </a:r>
          </a:p>
          <a:p>
            <a:pPr lvl="1"/>
            <a:r>
              <a:rPr lang="en-US" dirty="0"/>
              <a:t>Opt. SSD interface (2009)</a:t>
            </a:r>
          </a:p>
          <a:p>
            <a:pPr lvl="1"/>
            <a:r>
              <a:rPr lang="en-US" dirty="0"/>
              <a:t>Direct, remote SSD (2013)	</a:t>
            </a:r>
          </a:p>
          <a:p>
            <a:pPr lvl="1"/>
            <a:r>
              <a:rPr lang="en-US" dirty="0"/>
              <a:t>First PCM SSD (2011)</a:t>
            </a:r>
          </a:p>
          <a:p>
            <a:pPr lvl="1"/>
            <a:r>
              <a:rPr lang="en-US" dirty="0"/>
              <a:t>PMEM </a:t>
            </a:r>
            <a:r>
              <a:rPr lang="en-US" dirty="0" err="1"/>
              <a:t>prog</a:t>
            </a:r>
            <a:r>
              <a:rPr lang="en-US" dirty="0"/>
              <a:t>. tools  (2011)</a:t>
            </a:r>
          </a:p>
          <a:p>
            <a:pPr lvl="1"/>
            <a:endParaRPr lang="en-US" dirty="0"/>
          </a:p>
        </p:txBody>
      </p:sp>
      <p:sp>
        <p:nvSpPr>
          <p:cNvPr id="8" name="Content Placeholder 7">
            <a:extLst>
              <a:ext uri="{FF2B5EF4-FFF2-40B4-BE49-F238E27FC236}">
                <a16:creationId xmlns:a16="http://schemas.microsoft.com/office/drawing/2014/main" id="{48CB249E-26DE-9B4A-B918-5C9450211874}"/>
              </a:ext>
            </a:extLst>
          </p:cNvPr>
          <p:cNvSpPr>
            <a:spLocks noGrp="1"/>
          </p:cNvSpPr>
          <p:nvPr>
            <p:ph idx="10"/>
          </p:nvPr>
        </p:nvSpPr>
        <p:spPr>
          <a:xfrm>
            <a:off x="5143500" y="1143000"/>
            <a:ext cx="4000500" cy="3943350"/>
          </a:xfrm>
        </p:spPr>
        <p:txBody>
          <a:bodyPr/>
          <a:lstStyle/>
          <a:p>
            <a:r>
              <a:rPr lang="en-US" dirty="0"/>
              <a:t>Industry Built</a:t>
            </a:r>
          </a:p>
          <a:p>
            <a:pPr lvl="1"/>
            <a:r>
              <a:rPr lang="en-US" dirty="0" err="1"/>
              <a:t>NVMe</a:t>
            </a:r>
            <a:r>
              <a:rPr lang="en-US" dirty="0"/>
              <a:t> (2011)</a:t>
            </a:r>
          </a:p>
          <a:p>
            <a:pPr lvl="1"/>
            <a:r>
              <a:rPr lang="en-US" dirty="0" err="1"/>
              <a:t>NVMe</a:t>
            </a:r>
            <a:r>
              <a:rPr lang="en-US" dirty="0"/>
              <a:t> over Fabrics (2016)</a:t>
            </a:r>
          </a:p>
          <a:p>
            <a:pPr lvl="1"/>
            <a:r>
              <a:rPr lang="en-US" dirty="0" err="1"/>
              <a:t>Optane</a:t>
            </a:r>
            <a:r>
              <a:rPr lang="en-US" dirty="0"/>
              <a:t> (2016)</a:t>
            </a:r>
          </a:p>
          <a:p>
            <a:pPr lvl="1"/>
            <a:r>
              <a:rPr lang="en-US" dirty="0"/>
              <a:t>PMDK (~2014)</a:t>
            </a:r>
          </a:p>
          <a:p>
            <a:pPr marL="342900" lvl="1" indent="0">
              <a:buNone/>
            </a:pPr>
            <a:br>
              <a:rPr lang="en-US" dirty="0"/>
            </a:br>
            <a:endParaRPr lang="en-US" dirty="0"/>
          </a:p>
        </p:txBody>
      </p:sp>
      <p:grpSp>
        <p:nvGrpSpPr>
          <p:cNvPr id="20" name="Group 19">
            <a:extLst>
              <a:ext uri="{FF2B5EF4-FFF2-40B4-BE49-F238E27FC236}">
                <a16:creationId xmlns:a16="http://schemas.microsoft.com/office/drawing/2014/main" id="{20FADC65-0C9C-6F4A-AA5F-A3CD143E90CE}"/>
              </a:ext>
            </a:extLst>
          </p:cNvPr>
          <p:cNvGrpSpPr/>
          <p:nvPr/>
        </p:nvGrpSpPr>
        <p:grpSpPr>
          <a:xfrm>
            <a:off x="3771900" y="2686050"/>
            <a:ext cx="1657350" cy="850104"/>
            <a:chOff x="5029200" y="3581400"/>
            <a:chExt cx="2209800" cy="1133472"/>
          </a:xfrm>
        </p:grpSpPr>
        <p:sp>
          <p:nvSpPr>
            <p:cNvPr id="16" name="Right Arrow 15">
              <a:extLst>
                <a:ext uri="{FF2B5EF4-FFF2-40B4-BE49-F238E27FC236}">
                  <a16:creationId xmlns:a16="http://schemas.microsoft.com/office/drawing/2014/main" id="{4D01A1E8-FAF9-2346-AB59-D3DD03451AEC}"/>
                </a:ext>
              </a:extLst>
            </p:cNvPr>
            <p:cNvSpPr/>
            <p:nvPr/>
          </p:nvSpPr>
          <p:spPr>
            <a:xfrm>
              <a:off x="5029200" y="4094162"/>
              <a:ext cx="2209800" cy="228600"/>
            </a:xfrm>
            <a:prstGeom prst="rightArrow">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pic>
          <p:nvPicPr>
            <p:cNvPr id="12" name="Picture 11">
              <a:extLst>
                <a:ext uri="{FF2B5EF4-FFF2-40B4-BE49-F238E27FC236}">
                  <a16:creationId xmlns:a16="http://schemas.microsoft.com/office/drawing/2014/main" id="{D5A823DA-6929-9F43-ACE3-B96DBF073C55}"/>
                </a:ext>
              </a:extLst>
            </p:cNvPr>
            <p:cNvPicPr>
              <a:picLocks noChangeAspect="1"/>
            </p:cNvPicPr>
            <p:nvPr/>
          </p:nvPicPr>
          <p:blipFill>
            <a:blip r:embed="rId2"/>
            <a:stretch>
              <a:fillRect/>
            </a:stretch>
          </p:blipFill>
          <p:spPr>
            <a:xfrm>
              <a:off x="5137548" y="3581400"/>
              <a:ext cx="850104" cy="1133472"/>
            </a:xfrm>
            <a:prstGeom prst="rect">
              <a:avLst/>
            </a:prstGeom>
          </p:spPr>
        </p:pic>
      </p:grpSp>
      <p:grpSp>
        <p:nvGrpSpPr>
          <p:cNvPr id="19" name="Group 18">
            <a:extLst>
              <a:ext uri="{FF2B5EF4-FFF2-40B4-BE49-F238E27FC236}">
                <a16:creationId xmlns:a16="http://schemas.microsoft.com/office/drawing/2014/main" id="{B6C0E4C5-37A9-A34A-9F7F-08C70E4B5C83}"/>
              </a:ext>
            </a:extLst>
          </p:cNvPr>
          <p:cNvGrpSpPr/>
          <p:nvPr/>
        </p:nvGrpSpPr>
        <p:grpSpPr>
          <a:xfrm>
            <a:off x="3771900" y="2228851"/>
            <a:ext cx="1657350" cy="767184"/>
            <a:chOff x="5029200" y="2971801"/>
            <a:chExt cx="2209800" cy="1022912"/>
          </a:xfrm>
        </p:grpSpPr>
        <p:sp>
          <p:nvSpPr>
            <p:cNvPr id="15" name="Right Arrow 14">
              <a:extLst>
                <a:ext uri="{FF2B5EF4-FFF2-40B4-BE49-F238E27FC236}">
                  <a16:creationId xmlns:a16="http://schemas.microsoft.com/office/drawing/2014/main" id="{66E50A02-217E-FA44-ABC8-74409C2B655C}"/>
                </a:ext>
              </a:extLst>
            </p:cNvPr>
            <p:cNvSpPr/>
            <p:nvPr/>
          </p:nvSpPr>
          <p:spPr>
            <a:xfrm>
              <a:off x="5029200" y="3429000"/>
              <a:ext cx="2209800" cy="228600"/>
            </a:xfrm>
            <a:prstGeom prst="rightArrow">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pic>
          <p:nvPicPr>
            <p:cNvPr id="13" name="Picture 12">
              <a:extLst>
                <a:ext uri="{FF2B5EF4-FFF2-40B4-BE49-F238E27FC236}">
                  <a16:creationId xmlns:a16="http://schemas.microsoft.com/office/drawing/2014/main" id="{F3FD7B9D-7B96-9446-86FC-AE89436BF43E}"/>
                </a:ext>
              </a:extLst>
            </p:cNvPr>
            <p:cNvPicPr>
              <a:picLocks noChangeAspect="1"/>
            </p:cNvPicPr>
            <p:nvPr/>
          </p:nvPicPr>
          <p:blipFill>
            <a:blip r:embed="rId3"/>
            <a:stretch>
              <a:fillRect/>
            </a:stretch>
          </p:blipFill>
          <p:spPr>
            <a:xfrm>
              <a:off x="6096000" y="2971801"/>
              <a:ext cx="767184" cy="1022912"/>
            </a:xfrm>
            <a:prstGeom prst="rect">
              <a:avLst/>
            </a:prstGeom>
          </p:spPr>
        </p:pic>
      </p:grpSp>
      <p:grpSp>
        <p:nvGrpSpPr>
          <p:cNvPr id="21" name="Group 20">
            <a:extLst>
              <a:ext uri="{FF2B5EF4-FFF2-40B4-BE49-F238E27FC236}">
                <a16:creationId xmlns:a16="http://schemas.microsoft.com/office/drawing/2014/main" id="{67A71505-5E59-9645-A939-79D4B17EEA25}"/>
              </a:ext>
            </a:extLst>
          </p:cNvPr>
          <p:cNvGrpSpPr/>
          <p:nvPr/>
        </p:nvGrpSpPr>
        <p:grpSpPr>
          <a:xfrm>
            <a:off x="3771900" y="3060056"/>
            <a:ext cx="1657350" cy="794094"/>
            <a:chOff x="5029200" y="4080075"/>
            <a:chExt cx="2209800" cy="1058792"/>
          </a:xfrm>
        </p:grpSpPr>
        <p:sp>
          <p:nvSpPr>
            <p:cNvPr id="17" name="Right Arrow 16">
              <a:extLst>
                <a:ext uri="{FF2B5EF4-FFF2-40B4-BE49-F238E27FC236}">
                  <a16:creationId xmlns:a16="http://schemas.microsoft.com/office/drawing/2014/main" id="{E19B3EB2-AE5E-AF46-81E7-E69BD4719836}"/>
                </a:ext>
              </a:extLst>
            </p:cNvPr>
            <p:cNvSpPr/>
            <p:nvPr/>
          </p:nvSpPr>
          <p:spPr>
            <a:xfrm>
              <a:off x="5029200" y="4649145"/>
              <a:ext cx="2209800" cy="228600"/>
            </a:xfrm>
            <a:prstGeom prst="rightArrow">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tx1"/>
                </a:solidFill>
              </a:endParaRPr>
            </a:p>
          </p:txBody>
        </p:sp>
        <p:pic>
          <p:nvPicPr>
            <p:cNvPr id="14" name="Picture 13">
              <a:extLst>
                <a:ext uri="{FF2B5EF4-FFF2-40B4-BE49-F238E27FC236}">
                  <a16:creationId xmlns:a16="http://schemas.microsoft.com/office/drawing/2014/main" id="{E5916946-3C10-1246-8482-8900CE5FC1F4}"/>
                </a:ext>
              </a:extLst>
            </p:cNvPr>
            <p:cNvPicPr>
              <a:picLocks noChangeAspect="1"/>
            </p:cNvPicPr>
            <p:nvPr/>
          </p:nvPicPr>
          <p:blipFill>
            <a:blip r:embed="rId4"/>
            <a:stretch>
              <a:fillRect/>
            </a:stretch>
          </p:blipFill>
          <p:spPr>
            <a:xfrm>
              <a:off x="6202988" y="4080075"/>
              <a:ext cx="794094" cy="1058792"/>
            </a:xfrm>
            <a:prstGeom prst="rect">
              <a:avLst/>
            </a:prstGeom>
          </p:spPr>
        </p:pic>
      </p:grpSp>
    </p:spTree>
    <p:extLst>
      <p:ext uri="{BB962C8B-B14F-4D97-AF65-F5344CB8AC3E}">
        <p14:creationId xmlns:p14="http://schemas.microsoft.com/office/powerpoint/2010/main" val="186558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1393280" y="607404"/>
            <a:ext cx="6343650" cy="1119151"/>
          </a:xfrm>
          <a:prstGeom prst="rect">
            <a:avLst/>
          </a:prstGeom>
        </p:spPr>
        <p:txBody>
          <a:bodyPr vert="horz" wrap="square" lIns="0" tIns="11047" rIns="0" bIns="0" rtlCol="0" anchor="ctr">
            <a:spAutoFit/>
          </a:bodyPr>
          <a:lstStyle/>
          <a:p>
            <a:pPr marL="7581" marR="1733" algn="ctr">
              <a:spcBef>
                <a:spcPts val="87"/>
              </a:spcBef>
            </a:pPr>
            <a:r>
              <a:rPr spc="56" dirty="0"/>
              <a:t>Mobilizing </a:t>
            </a:r>
            <a:r>
              <a:rPr spc="50" dirty="0"/>
              <a:t>the </a:t>
            </a:r>
            <a:r>
              <a:rPr spc="56" dirty="0"/>
              <a:t>Micro-Ops: </a:t>
            </a:r>
            <a:r>
              <a:rPr spc="51" dirty="0"/>
              <a:t>Exploiting</a:t>
            </a:r>
            <a:r>
              <a:rPr spc="-162" dirty="0"/>
              <a:t> </a:t>
            </a:r>
            <a:r>
              <a:rPr spc="58" dirty="0">
                <a:solidFill>
                  <a:srgbClr val="FF0000"/>
                </a:solidFill>
              </a:rPr>
              <a:t>Context  </a:t>
            </a:r>
            <a:r>
              <a:rPr spc="29" dirty="0">
                <a:solidFill>
                  <a:srgbClr val="FF0000"/>
                </a:solidFill>
              </a:rPr>
              <a:t>Sensitive </a:t>
            </a:r>
            <a:r>
              <a:rPr spc="56" dirty="0">
                <a:solidFill>
                  <a:srgbClr val="FF0000"/>
                </a:solidFill>
              </a:rPr>
              <a:t>Decoding</a:t>
            </a:r>
            <a:r>
              <a:rPr spc="56" dirty="0"/>
              <a:t> </a:t>
            </a:r>
            <a:r>
              <a:rPr spc="63" dirty="0"/>
              <a:t>for </a:t>
            </a:r>
            <a:r>
              <a:rPr spc="41" dirty="0"/>
              <a:t>Security </a:t>
            </a:r>
            <a:r>
              <a:rPr spc="48" dirty="0"/>
              <a:t>and </a:t>
            </a:r>
            <a:r>
              <a:rPr spc="17" dirty="0"/>
              <a:t>Energy  </a:t>
            </a:r>
            <a:r>
              <a:rPr spc="44" dirty="0"/>
              <a:t>Efficiency</a:t>
            </a:r>
          </a:p>
        </p:txBody>
      </p:sp>
      <p:pic>
        <p:nvPicPr>
          <p:cNvPr id="3074" name="Picture 2" descr="Image result for decoding">
            <a:extLst>
              <a:ext uri="{FF2B5EF4-FFF2-40B4-BE49-F238E27FC236}">
                <a16:creationId xmlns:a16="http://schemas.microsoft.com/office/drawing/2014/main" id="{4BB30BF4-1BD2-4AF3-BBDE-6743F3866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712" y="2107197"/>
            <a:ext cx="2747257" cy="2062853"/>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3"/>
          <p:cNvSpPr>
            <a:spLocks noGrp="1"/>
          </p:cNvSpPr>
          <p:nvPr>
            <p:ph type="subTitle" idx="1"/>
          </p:nvPr>
        </p:nvSpPr>
        <p:spPr/>
        <p:txBody>
          <a:bodyPr/>
          <a:lstStyle/>
          <a:p>
            <a:endParaRPr lang="en-US" dirty="0"/>
          </a:p>
        </p:txBody>
      </p:sp>
      <p:pic>
        <p:nvPicPr>
          <p:cNvPr id="5" name="Picture 6" descr="https://cse.ucsd.edu/sites/cse.ucsd.edu/files/faculty/download%20(2).png">
            <a:extLst>
              <a:ext uri="{FF2B5EF4-FFF2-40B4-BE49-F238E27FC236}">
                <a16:creationId xmlns:a16="http://schemas.microsoft.com/office/drawing/2014/main" id="{3D550410-8A72-8442-ADCB-DD1CF9D9748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60807" y="2767518"/>
            <a:ext cx="1580399" cy="183032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www.cs.virginia.edu/venkat/img/AshishVenkat.jpg">
            <a:extLst>
              <a:ext uri="{FF2B5EF4-FFF2-40B4-BE49-F238E27FC236}">
                <a16:creationId xmlns:a16="http://schemas.microsoft.com/office/drawing/2014/main" id="{222BC08D-1831-B045-9E81-A66D2434C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350" y="1903419"/>
            <a:ext cx="1502642" cy="181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9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ight Arrow 24">
            <a:extLst>
              <a:ext uri="{FF2B5EF4-FFF2-40B4-BE49-F238E27FC236}">
                <a16:creationId xmlns:a16="http://schemas.microsoft.com/office/drawing/2014/main" id="{EBC8BEAB-5611-A64B-9359-2554A982B731}"/>
              </a:ext>
            </a:extLst>
          </p:cNvPr>
          <p:cNvSpPr/>
          <p:nvPr/>
        </p:nvSpPr>
        <p:spPr>
          <a:xfrm rot="10800000">
            <a:off x="3554799" y="3763252"/>
            <a:ext cx="1126672" cy="9128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87211A2-99E4-134C-B065-21A22EDCF828}"/>
              </a:ext>
            </a:extLst>
          </p:cNvPr>
          <p:cNvSpPr/>
          <p:nvPr/>
        </p:nvSpPr>
        <p:spPr>
          <a:xfrm>
            <a:off x="4681471" y="1526720"/>
            <a:ext cx="3735908" cy="3068857"/>
          </a:xfrm>
          <a:prstGeom prst="roundRect">
            <a:avLst>
              <a:gd name="adj" fmla="val 4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9CDEF5E-2A76-4C42-B120-30D21E1F3E43}"/>
              </a:ext>
            </a:extLst>
          </p:cNvPr>
          <p:cNvCxnSpPr>
            <a:stCxn id="17" idx="3"/>
            <a:endCxn id="9" idx="1"/>
          </p:cNvCxnSpPr>
          <p:nvPr/>
        </p:nvCxnSpPr>
        <p:spPr>
          <a:xfrm>
            <a:off x="3792828" y="2867629"/>
            <a:ext cx="102387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 name="Title 1">
            <a:extLst>
              <a:ext uri="{FF2B5EF4-FFF2-40B4-BE49-F238E27FC236}">
                <a16:creationId xmlns:a16="http://schemas.microsoft.com/office/drawing/2014/main" id="{FEE19FE9-66D5-6547-ACC4-27656D9B5F35}"/>
              </a:ext>
            </a:extLst>
          </p:cNvPr>
          <p:cNvSpPr>
            <a:spLocks noGrp="1"/>
          </p:cNvSpPr>
          <p:nvPr>
            <p:ph type="title"/>
          </p:nvPr>
        </p:nvSpPr>
        <p:spPr/>
        <p:txBody>
          <a:bodyPr/>
          <a:lstStyle/>
          <a:p>
            <a:r>
              <a:rPr lang="en-US"/>
              <a:t>Computer science is all about abstractions</a:t>
            </a:r>
            <a:endParaRPr lang="en-US" dirty="0"/>
          </a:p>
        </p:txBody>
      </p:sp>
      <p:sp>
        <p:nvSpPr>
          <p:cNvPr id="4" name="Slide Number Placeholder 3">
            <a:extLst>
              <a:ext uri="{FF2B5EF4-FFF2-40B4-BE49-F238E27FC236}">
                <a16:creationId xmlns:a16="http://schemas.microsoft.com/office/drawing/2014/main" id="{E512EFBE-B48C-F64D-BD4F-3512099D7E66}"/>
              </a:ext>
            </a:extLst>
          </p:cNvPr>
          <p:cNvSpPr>
            <a:spLocks noGrp="1"/>
          </p:cNvSpPr>
          <p:nvPr>
            <p:ph type="sldNum" sz="quarter" idx="12"/>
          </p:nvPr>
        </p:nvSpPr>
        <p:spPr/>
        <p:txBody>
          <a:bodyPr/>
          <a:lstStyle/>
          <a:p>
            <a:fld id="{434A358D-2637-E146-A3BD-05BD470B507B}" type="slidenum">
              <a:rPr lang="en-US" smtClean="0"/>
              <a:pPr/>
              <a:t>3</a:t>
            </a:fld>
            <a:endParaRPr lang="en-US"/>
          </a:p>
        </p:txBody>
      </p:sp>
      <p:sp>
        <p:nvSpPr>
          <p:cNvPr id="5" name="Rounded Rectangle 4">
            <a:extLst>
              <a:ext uri="{FF2B5EF4-FFF2-40B4-BE49-F238E27FC236}">
                <a16:creationId xmlns:a16="http://schemas.microsoft.com/office/drawing/2014/main" id="{D1B547AA-36DF-1E4B-80C2-1E0EB6E1DF80}"/>
              </a:ext>
            </a:extLst>
          </p:cNvPr>
          <p:cNvSpPr/>
          <p:nvPr/>
        </p:nvSpPr>
        <p:spPr>
          <a:xfrm>
            <a:off x="4814552" y="4101921"/>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Chip Fabrication</a:t>
            </a:r>
          </a:p>
        </p:txBody>
      </p:sp>
      <p:sp>
        <p:nvSpPr>
          <p:cNvPr id="6" name="Rounded Rectangle 5">
            <a:extLst>
              <a:ext uri="{FF2B5EF4-FFF2-40B4-BE49-F238E27FC236}">
                <a16:creationId xmlns:a16="http://schemas.microsoft.com/office/drawing/2014/main" id="{CA57684C-D1C3-9B42-981A-37D90AC1E38E}"/>
              </a:ext>
            </a:extLst>
          </p:cNvPr>
          <p:cNvSpPr/>
          <p:nvPr/>
        </p:nvSpPr>
        <p:spPr>
          <a:xfrm>
            <a:off x="4816698" y="3758551"/>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Physical Layout (VLSI)</a:t>
            </a:r>
          </a:p>
        </p:txBody>
      </p:sp>
      <p:sp>
        <p:nvSpPr>
          <p:cNvPr id="7" name="Rounded Rectangle 6">
            <a:extLst>
              <a:ext uri="{FF2B5EF4-FFF2-40B4-BE49-F238E27FC236}">
                <a16:creationId xmlns:a16="http://schemas.microsoft.com/office/drawing/2014/main" id="{10099072-6C6D-A447-8BF6-2EF9B5937A1A}"/>
              </a:ext>
            </a:extLst>
          </p:cNvPr>
          <p:cNvSpPr/>
          <p:nvPr/>
        </p:nvSpPr>
        <p:spPr>
          <a:xfrm>
            <a:off x="4816698" y="3415181"/>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Digital Logic / Circuits</a:t>
            </a:r>
          </a:p>
        </p:txBody>
      </p:sp>
      <p:sp>
        <p:nvSpPr>
          <p:cNvPr id="8" name="Rounded Rectangle 7">
            <a:extLst>
              <a:ext uri="{FF2B5EF4-FFF2-40B4-BE49-F238E27FC236}">
                <a16:creationId xmlns:a16="http://schemas.microsoft.com/office/drawing/2014/main" id="{2F1767DA-0B9F-C54D-AEFE-4B6AADE4D89E}"/>
              </a:ext>
            </a:extLst>
          </p:cNvPr>
          <p:cNvSpPr/>
          <p:nvPr/>
        </p:nvSpPr>
        <p:spPr>
          <a:xfrm>
            <a:off x="4816698" y="3060912"/>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Computational Units</a:t>
            </a:r>
          </a:p>
        </p:txBody>
      </p:sp>
      <p:sp>
        <p:nvSpPr>
          <p:cNvPr id="9" name="Rounded Rectangle 8">
            <a:extLst>
              <a:ext uri="{FF2B5EF4-FFF2-40B4-BE49-F238E27FC236}">
                <a16:creationId xmlns:a16="http://schemas.microsoft.com/office/drawing/2014/main" id="{74AD5726-FC7A-EE47-AB70-753D6FBB109A}"/>
              </a:ext>
            </a:extLst>
          </p:cNvPr>
          <p:cNvSpPr/>
          <p:nvPr/>
        </p:nvSpPr>
        <p:spPr>
          <a:xfrm>
            <a:off x="4816698" y="2706643"/>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Processor</a:t>
            </a:r>
          </a:p>
        </p:txBody>
      </p:sp>
      <p:sp>
        <p:nvSpPr>
          <p:cNvPr id="10" name="Rounded Rectangle 9">
            <a:extLst>
              <a:ext uri="{FF2B5EF4-FFF2-40B4-BE49-F238E27FC236}">
                <a16:creationId xmlns:a16="http://schemas.microsoft.com/office/drawing/2014/main" id="{1F49F12E-26D6-E542-97EC-AE327DF0505C}"/>
              </a:ext>
            </a:extLst>
          </p:cNvPr>
          <p:cNvSpPr/>
          <p:nvPr/>
        </p:nvSpPr>
        <p:spPr>
          <a:xfrm>
            <a:off x="4816698" y="2352374"/>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Operating System</a:t>
            </a:r>
          </a:p>
        </p:txBody>
      </p:sp>
      <p:sp>
        <p:nvSpPr>
          <p:cNvPr id="11" name="Rounded Rectangle 10">
            <a:extLst>
              <a:ext uri="{FF2B5EF4-FFF2-40B4-BE49-F238E27FC236}">
                <a16:creationId xmlns:a16="http://schemas.microsoft.com/office/drawing/2014/main" id="{0523660D-9E4D-A645-8D3B-90BF0D991243}"/>
              </a:ext>
            </a:extLst>
          </p:cNvPr>
          <p:cNvSpPr/>
          <p:nvPr/>
        </p:nvSpPr>
        <p:spPr>
          <a:xfrm>
            <a:off x="4816698" y="1993745"/>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Programming Language / Runtime</a:t>
            </a:r>
          </a:p>
        </p:txBody>
      </p:sp>
      <p:sp>
        <p:nvSpPr>
          <p:cNvPr id="14" name="Rounded Rectangle 13">
            <a:extLst>
              <a:ext uri="{FF2B5EF4-FFF2-40B4-BE49-F238E27FC236}">
                <a16:creationId xmlns:a16="http://schemas.microsoft.com/office/drawing/2014/main" id="{E822D7A9-7CBB-7B42-9C56-D016F985274C}"/>
              </a:ext>
            </a:extLst>
          </p:cNvPr>
          <p:cNvSpPr/>
          <p:nvPr/>
        </p:nvSpPr>
        <p:spPr>
          <a:xfrm>
            <a:off x="4814552" y="1620099"/>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Applications</a:t>
            </a:r>
          </a:p>
        </p:txBody>
      </p:sp>
      <p:sp>
        <p:nvSpPr>
          <p:cNvPr id="16" name="TextBox 15">
            <a:extLst>
              <a:ext uri="{FF2B5EF4-FFF2-40B4-BE49-F238E27FC236}">
                <a16:creationId xmlns:a16="http://schemas.microsoft.com/office/drawing/2014/main" id="{E26D09C7-3775-514B-8E8E-954E82BC904A}"/>
              </a:ext>
            </a:extLst>
          </p:cNvPr>
          <p:cNvSpPr txBox="1"/>
          <p:nvPr/>
        </p:nvSpPr>
        <p:spPr>
          <a:xfrm>
            <a:off x="733914" y="2324236"/>
            <a:ext cx="3075778" cy="369332"/>
          </a:xfrm>
          <a:prstGeom prst="rect">
            <a:avLst/>
          </a:prstGeom>
          <a:noFill/>
        </p:spPr>
        <p:txBody>
          <a:bodyPr wrap="none" rtlCol="0">
            <a:spAutoFit/>
          </a:bodyPr>
          <a:lstStyle/>
          <a:p>
            <a:r>
              <a:rPr lang="en-US" dirty="0">
                <a:latin typeface="Seravek Light"/>
                <a:cs typeface="Seravek Light"/>
              </a:rPr>
              <a:t>The person who designs this…</a:t>
            </a:r>
          </a:p>
        </p:txBody>
      </p:sp>
      <p:sp>
        <p:nvSpPr>
          <p:cNvPr id="17" name="TextBox 16">
            <a:extLst>
              <a:ext uri="{FF2B5EF4-FFF2-40B4-BE49-F238E27FC236}">
                <a16:creationId xmlns:a16="http://schemas.microsoft.com/office/drawing/2014/main" id="{271A0D5B-5E84-6D4C-94E6-5A562590351B}"/>
              </a:ext>
            </a:extLst>
          </p:cNvPr>
          <p:cNvSpPr txBox="1"/>
          <p:nvPr/>
        </p:nvSpPr>
        <p:spPr>
          <a:xfrm>
            <a:off x="333676" y="2682963"/>
            <a:ext cx="3459152" cy="369332"/>
          </a:xfrm>
          <a:prstGeom prst="rect">
            <a:avLst/>
          </a:prstGeom>
          <a:noFill/>
        </p:spPr>
        <p:txBody>
          <a:bodyPr wrap="none" rtlCol="0">
            <a:spAutoFit/>
          </a:bodyPr>
          <a:lstStyle/>
          <a:p>
            <a:r>
              <a:rPr lang="en-US" dirty="0">
                <a:latin typeface="Seravek Light"/>
                <a:cs typeface="Seravek Light"/>
              </a:rPr>
              <a:t>…only needs to worry about these</a:t>
            </a:r>
          </a:p>
        </p:txBody>
      </p:sp>
      <p:cxnSp>
        <p:nvCxnSpPr>
          <p:cNvPr id="20" name="Elbow Connector 19">
            <a:extLst>
              <a:ext uri="{FF2B5EF4-FFF2-40B4-BE49-F238E27FC236}">
                <a16:creationId xmlns:a16="http://schemas.microsoft.com/office/drawing/2014/main" id="{6CAC9616-F608-3E4B-A575-4D18B54EB678}"/>
              </a:ext>
            </a:extLst>
          </p:cNvPr>
          <p:cNvCxnSpPr>
            <a:stCxn id="17" idx="3"/>
            <a:endCxn id="11" idx="1"/>
          </p:cNvCxnSpPr>
          <p:nvPr/>
        </p:nvCxnSpPr>
        <p:spPr>
          <a:xfrm flipV="1">
            <a:off x="3792828" y="2154731"/>
            <a:ext cx="1023870" cy="712898"/>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
        <p:nvSpPr>
          <p:cNvPr id="15" name="Right Arrow 14">
            <a:extLst>
              <a:ext uri="{FF2B5EF4-FFF2-40B4-BE49-F238E27FC236}">
                <a16:creationId xmlns:a16="http://schemas.microsoft.com/office/drawing/2014/main" id="{14DBB26E-1D1C-6544-859C-33772612E9DB}"/>
              </a:ext>
            </a:extLst>
          </p:cNvPr>
          <p:cNvSpPr/>
          <p:nvPr/>
        </p:nvSpPr>
        <p:spPr>
          <a:xfrm>
            <a:off x="3792828" y="2438643"/>
            <a:ext cx="1021724" cy="140096"/>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F88CB93C-4CA9-5B40-A226-7D6CE26F6B83}"/>
              </a:ext>
            </a:extLst>
          </p:cNvPr>
          <p:cNvSpPr txBox="1"/>
          <p:nvPr/>
        </p:nvSpPr>
        <p:spPr>
          <a:xfrm>
            <a:off x="246585" y="4054561"/>
            <a:ext cx="3308213" cy="369332"/>
          </a:xfrm>
          <a:prstGeom prst="rect">
            <a:avLst/>
          </a:prstGeom>
          <a:noFill/>
        </p:spPr>
        <p:txBody>
          <a:bodyPr wrap="none" rtlCol="0">
            <a:spAutoFit/>
          </a:bodyPr>
          <a:lstStyle/>
          <a:p>
            <a:r>
              <a:rPr lang="en-US" dirty="0">
                <a:latin typeface="Seravek Light"/>
                <a:cs typeface="Seravek Light"/>
              </a:rPr>
              <a:t>But who </a:t>
            </a:r>
            <a:r>
              <a:rPr lang="en-US" b="1" dirty="0">
                <a:solidFill>
                  <a:schemeClr val="accent4"/>
                </a:solidFill>
                <a:latin typeface="Seravek Light"/>
                <a:cs typeface="Seravek Light"/>
              </a:rPr>
              <a:t>designs</a:t>
            </a:r>
            <a:r>
              <a:rPr lang="en-US" dirty="0">
                <a:latin typeface="Seravek Light"/>
                <a:cs typeface="Seravek Light"/>
              </a:rPr>
              <a:t> the big picture?</a:t>
            </a:r>
          </a:p>
        </p:txBody>
      </p:sp>
    </p:spTree>
    <p:extLst>
      <p:ext uri="{BB962C8B-B14F-4D97-AF65-F5344CB8AC3E}">
        <p14:creationId xmlns:p14="http://schemas.microsoft.com/office/powerpoint/2010/main" val="63694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p:bldP spid="17" grpId="0"/>
      <p:bldP spid="15" grpId="0" animBg="1"/>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727A-D28A-4246-AD9A-8E970E6F40D6}"/>
              </a:ext>
            </a:extLst>
          </p:cNvPr>
          <p:cNvSpPr>
            <a:spLocks noGrp="1"/>
          </p:cNvSpPr>
          <p:nvPr>
            <p:ph type="title"/>
          </p:nvPr>
        </p:nvSpPr>
        <p:spPr/>
        <p:txBody>
          <a:bodyPr/>
          <a:lstStyle/>
          <a:p>
            <a:r>
              <a:rPr lang="en-US" dirty="0"/>
              <a:t>Leaky abstractions are not always just performance problems…</a:t>
            </a:r>
          </a:p>
        </p:txBody>
      </p:sp>
      <p:sp>
        <p:nvSpPr>
          <p:cNvPr id="3" name="Content Placeholder 2">
            <a:extLst>
              <a:ext uri="{FF2B5EF4-FFF2-40B4-BE49-F238E27FC236}">
                <a16:creationId xmlns:a16="http://schemas.microsoft.com/office/drawing/2014/main" id="{6DE44162-7105-7B41-BADF-F8CD2D9CB8F2}"/>
              </a:ext>
            </a:extLst>
          </p:cNvPr>
          <p:cNvSpPr>
            <a:spLocks noGrp="1"/>
          </p:cNvSpPr>
          <p:nvPr>
            <p:ph idx="1"/>
          </p:nvPr>
        </p:nvSpPr>
        <p:spPr>
          <a:xfrm>
            <a:off x="457200" y="1200151"/>
            <a:ext cx="8229600" cy="3394472"/>
          </a:xfrm>
        </p:spPr>
        <p:txBody>
          <a:bodyPr/>
          <a:lstStyle/>
          <a:p>
            <a:r>
              <a:rPr lang="en-US" dirty="0"/>
              <a:t>This loop behaved differently because of how caches work</a:t>
            </a:r>
          </a:p>
        </p:txBody>
      </p:sp>
      <p:sp>
        <p:nvSpPr>
          <p:cNvPr id="4" name="Slide Number Placeholder 3">
            <a:extLst>
              <a:ext uri="{FF2B5EF4-FFF2-40B4-BE49-F238E27FC236}">
                <a16:creationId xmlns:a16="http://schemas.microsoft.com/office/drawing/2014/main" id="{AAD6DA24-4BF4-C847-9850-9D37CF2311D5}"/>
              </a:ext>
            </a:extLst>
          </p:cNvPr>
          <p:cNvSpPr>
            <a:spLocks noGrp="1"/>
          </p:cNvSpPr>
          <p:nvPr>
            <p:ph type="sldNum" sz="quarter" idx="12"/>
          </p:nvPr>
        </p:nvSpPr>
        <p:spPr/>
        <p:txBody>
          <a:bodyPr/>
          <a:lstStyle/>
          <a:p>
            <a:pPr algn="r"/>
            <a:fld id="{434A358D-2637-E146-A3BD-05BD470B507B}" type="slidenum">
              <a:rPr lang="en-US" smtClean="0"/>
              <a:pPr algn="r"/>
              <a:t>30</a:t>
            </a:fld>
            <a:endParaRPr lang="en-US" dirty="0"/>
          </a:p>
        </p:txBody>
      </p:sp>
      <p:pic>
        <p:nvPicPr>
          <p:cNvPr id="8" name="Picture 2" descr="https://www.researchgate.net/profile/Franz_Franchetti/publication/221202319/figure/fig3/AS:340430743982081@1458176422081/Memory-hierarchy-Typical-latencies-for-data-transfers-from-the-CPU-to-each-of-the-levels_W640.jpg">
            <a:extLst>
              <a:ext uri="{FF2B5EF4-FFF2-40B4-BE49-F238E27FC236}">
                <a16:creationId xmlns:a16="http://schemas.microsoft.com/office/drawing/2014/main" id="{E93F963D-C2B6-264F-84D8-08EE220AE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4997" y="1901385"/>
            <a:ext cx="3947691" cy="24202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E77F90B-A00E-D044-8B1B-811ACAFAB1A6}"/>
              </a:ext>
            </a:extLst>
          </p:cNvPr>
          <p:cNvPicPr>
            <a:picLocks noChangeAspect="1"/>
          </p:cNvPicPr>
          <p:nvPr/>
        </p:nvPicPr>
        <p:blipFill>
          <a:blip r:embed="rId3"/>
          <a:stretch>
            <a:fillRect/>
          </a:stretch>
        </p:blipFill>
        <p:spPr>
          <a:xfrm>
            <a:off x="457200" y="1981179"/>
            <a:ext cx="3458819" cy="1832415"/>
          </a:xfrm>
          <a:prstGeom prst="rect">
            <a:avLst/>
          </a:prstGeom>
        </p:spPr>
      </p:pic>
      <p:sp>
        <p:nvSpPr>
          <p:cNvPr id="12" name="Rounded Rectangle 11">
            <a:extLst>
              <a:ext uri="{FF2B5EF4-FFF2-40B4-BE49-F238E27FC236}">
                <a16:creationId xmlns:a16="http://schemas.microsoft.com/office/drawing/2014/main" id="{1131794E-CA6A-0142-92C4-697D209ABF34}"/>
              </a:ext>
            </a:extLst>
          </p:cNvPr>
          <p:cNvSpPr/>
          <p:nvPr/>
        </p:nvSpPr>
        <p:spPr>
          <a:xfrm>
            <a:off x="5029075" y="2602618"/>
            <a:ext cx="2558143" cy="799207"/>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24BEC04-B5B8-BA45-95DB-CA10BB459C42}"/>
              </a:ext>
            </a:extLst>
          </p:cNvPr>
          <p:cNvSpPr txBox="1"/>
          <p:nvPr/>
        </p:nvSpPr>
        <p:spPr>
          <a:xfrm>
            <a:off x="5551715" y="1578219"/>
            <a:ext cx="3592286" cy="646331"/>
          </a:xfrm>
          <a:prstGeom prst="rect">
            <a:avLst/>
          </a:prstGeom>
          <a:noFill/>
        </p:spPr>
        <p:txBody>
          <a:bodyPr wrap="square" rtlCol="0">
            <a:spAutoFit/>
          </a:bodyPr>
          <a:lstStyle/>
          <a:p>
            <a:pPr algn="ctr"/>
            <a:r>
              <a:rPr lang="en-US" b="1" dirty="0">
                <a:solidFill>
                  <a:srgbClr val="FF0000"/>
                </a:solidFill>
                <a:latin typeface="Seravek Light"/>
                <a:cs typeface="Seravek Light"/>
              </a:rPr>
              <a:t>Architects added “hidden” caches: faster, intermediate memories</a:t>
            </a:r>
          </a:p>
        </p:txBody>
      </p:sp>
    </p:spTree>
    <p:extLst>
      <p:ext uri="{BB962C8B-B14F-4D97-AF65-F5344CB8AC3E}">
        <p14:creationId xmlns:p14="http://schemas.microsoft.com/office/powerpoint/2010/main" val="1280927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727A-D28A-4246-AD9A-8E970E6F40D6}"/>
              </a:ext>
            </a:extLst>
          </p:cNvPr>
          <p:cNvSpPr>
            <a:spLocks noGrp="1"/>
          </p:cNvSpPr>
          <p:nvPr>
            <p:ph type="title"/>
          </p:nvPr>
        </p:nvSpPr>
        <p:spPr/>
        <p:txBody>
          <a:bodyPr/>
          <a:lstStyle/>
          <a:p>
            <a:r>
              <a:rPr lang="en-US" dirty="0"/>
              <a:t>Leaky abstractions can be security threats!</a:t>
            </a:r>
          </a:p>
        </p:txBody>
      </p:sp>
      <p:sp>
        <p:nvSpPr>
          <p:cNvPr id="3" name="Content Placeholder 2">
            <a:extLst>
              <a:ext uri="{FF2B5EF4-FFF2-40B4-BE49-F238E27FC236}">
                <a16:creationId xmlns:a16="http://schemas.microsoft.com/office/drawing/2014/main" id="{6DE44162-7105-7B41-BADF-F8CD2D9CB8F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AD6DA24-4BF4-C847-9850-9D37CF2311D5}"/>
              </a:ext>
            </a:extLst>
          </p:cNvPr>
          <p:cNvSpPr>
            <a:spLocks noGrp="1"/>
          </p:cNvSpPr>
          <p:nvPr>
            <p:ph type="sldNum" sz="quarter" idx="12"/>
          </p:nvPr>
        </p:nvSpPr>
        <p:spPr/>
        <p:txBody>
          <a:bodyPr/>
          <a:lstStyle/>
          <a:p>
            <a:pPr algn="r"/>
            <a:fld id="{434A358D-2637-E146-A3BD-05BD470B507B}" type="slidenum">
              <a:rPr lang="en-US" smtClean="0"/>
              <a:pPr algn="r"/>
              <a:t>31</a:t>
            </a:fld>
            <a:endParaRPr lang="en-US" dirty="0"/>
          </a:p>
        </p:txBody>
      </p:sp>
      <p:pic>
        <p:nvPicPr>
          <p:cNvPr id="3074" name="Picture 2" descr="Disclosure: How Spectre and Meltdown exposed ethical challenges facing US  companies – AEGIS.net, Inc.">
            <a:extLst>
              <a:ext uri="{FF2B5EF4-FFF2-40B4-BE49-F238E27FC236}">
                <a16:creationId xmlns:a16="http://schemas.microsoft.com/office/drawing/2014/main" id="{47ACBD52-1BA1-754C-B2FB-5263BF3F4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757" y="1000052"/>
            <a:ext cx="7478486" cy="390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284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91655" y="1378270"/>
            <a:ext cx="4295822" cy="2836383"/>
          </a:xfrm>
          <a:prstGeom prst="rect">
            <a:avLst/>
          </a:prstGeom>
          <a:blipFill>
            <a:blip r:embed="rId3" cstate="print"/>
            <a:stretch>
              <a:fillRect/>
            </a:stretch>
          </a:blipFill>
        </p:spPr>
        <p:txBody>
          <a:bodyPr wrap="square" lIns="0" tIns="0" rIns="0" bIns="0" rtlCol="0"/>
          <a:lstStyle/>
          <a:p>
            <a:endParaRPr sz="614">
              <a:solidFill>
                <a:prstClr val="black"/>
              </a:solidFill>
            </a:endParaRPr>
          </a:p>
        </p:txBody>
      </p:sp>
      <p:sp>
        <p:nvSpPr>
          <p:cNvPr id="3" name="object 3"/>
          <p:cNvSpPr/>
          <p:nvPr/>
        </p:nvSpPr>
        <p:spPr>
          <a:xfrm>
            <a:off x="4694476" y="1851910"/>
            <a:ext cx="210332" cy="1853783"/>
          </a:xfrm>
          <a:custGeom>
            <a:avLst/>
            <a:gdLst/>
            <a:ahLst/>
            <a:cxnLst/>
            <a:rect l="l" t="t" r="r" b="b"/>
            <a:pathLst>
              <a:path w="616584" h="5434330">
                <a:moveTo>
                  <a:pt x="616434" y="0"/>
                </a:moveTo>
                <a:lnTo>
                  <a:pt x="616434" y="5434221"/>
                </a:lnTo>
                <a:lnTo>
                  <a:pt x="0" y="5434221"/>
                </a:lnTo>
                <a:lnTo>
                  <a:pt x="0" y="0"/>
                </a:lnTo>
                <a:lnTo>
                  <a:pt x="616434" y="0"/>
                </a:lnTo>
                <a:close/>
              </a:path>
            </a:pathLst>
          </a:custGeom>
          <a:ln w="41883">
            <a:solidFill>
              <a:srgbClr val="EE220C"/>
            </a:solidFill>
          </a:ln>
        </p:spPr>
        <p:txBody>
          <a:bodyPr wrap="square" lIns="0" tIns="0" rIns="0" bIns="0" rtlCol="0"/>
          <a:lstStyle/>
          <a:p>
            <a:endParaRPr sz="614">
              <a:solidFill>
                <a:prstClr val="black"/>
              </a:solidFill>
            </a:endParaRPr>
          </a:p>
        </p:txBody>
      </p:sp>
      <p:sp>
        <p:nvSpPr>
          <p:cNvPr id="4" name="object 4"/>
          <p:cNvSpPr txBox="1"/>
          <p:nvPr/>
        </p:nvSpPr>
        <p:spPr>
          <a:xfrm>
            <a:off x="4737005" y="2252957"/>
            <a:ext cx="136512" cy="1054694"/>
          </a:xfrm>
          <a:prstGeom prst="rect">
            <a:avLst/>
          </a:prstGeom>
        </p:spPr>
        <p:txBody>
          <a:bodyPr vert="vert" wrap="square" lIns="0" tIns="3032" rIns="0" bIns="0" rtlCol="0">
            <a:spAutoFit/>
          </a:bodyPr>
          <a:lstStyle/>
          <a:p>
            <a:pPr marL="4332">
              <a:spcBef>
                <a:spcPts val="24"/>
              </a:spcBef>
            </a:pPr>
            <a:r>
              <a:rPr sz="887" spc="31" dirty="0">
                <a:solidFill>
                  <a:prstClr val="black"/>
                </a:solidFill>
                <a:latin typeface="Arial"/>
                <a:cs typeface="Arial"/>
              </a:rPr>
              <a:t>Instruction</a:t>
            </a:r>
            <a:r>
              <a:rPr sz="887" spc="-15" dirty="0">
                <a:solidFill>
                  <a:prstClr val="black"/>
                </a:solidFill>
                <a:latin typeface="Arial"/>
                <a:cs typeface="Arial"/>
              </a:rPr>
              <a:t> </a:t>
            </a:r>
            <a:r>
              <a:rPr sz="887" spc="27" dirty="0">
                <a:solidFill>
                  <a:prstClr val="black"/>
                </a:solidFill>
                <a:latin typeface="Arial"/>
                <a:cs typeface="Arial"/>
              </a:rPr>
              <a:t>Decoder</a:t>
            </a:r>
            <a:endParaRPr sz="887">
              <a:solidFill>
                <a:prstClr val="black"/>
              </a:solidFill>
              <a:latin typeface="Arial"/>
              <a:cs typeface="Arial"/>
            </a:endParaRPr>
          </a:p>
        </p:txBody>
      </p:sp>
      <p:sp>
        <p:nvSpPr>
          <p:cNvPr id="5" name="object 5"/>
          <p:cNvSpPr txBox="1"/>
          <p:nvPr/>
        </p:nvSpPr>
        <p:spPr>
          <a:xfrm>
            <a:off x="4163045" y="1851910"/>
            <a:ext cx="136512" cy="1853783"/>
          </a:xfrm>
          <a:prstGeom prst="rect">
            <a:avLst/>
          </a:prstGeom>
          <a:ln w="41883">
            <a:solidFill>
              <a:srgbClr val="000000"/>
            </a:solidFill>
          </a:ln>
        </p:spPr>
        <p:txBody>
          <a:bodyPr vert="vert" wrap="square" lIns="0" tIns="32709" rIns="0" bIns="0" rtlCol="0">
            <a:spAutoFit/>
          </a:bodyPr>
          <a:lstStyle/>
          <a:p>
            <a:pPr algn="ctr">
              <a:spcBef>
                <a:spcPts val="257"/>
              </a:spcBef>
            </a:pPr>
            <a:r>
              <a:rPr sz="887" spc="26" dirty="0">
                <a:solidFill>
                  <a:prstClr val="black"/>
                </a:solidFill>
                <a:latin typeface="Arial"/>
                <a:cs typeface="Arial"/>
              </a:rPr>
              <a:t>Fetch</a:t>
            </a:r>
            <a:endParaRPr sz="887">
              <a:solidFill>
                <a:prstClr val="black"/>
              </a:solidFill>
              <a:latin typeface="Arial"/>
              <a:cs typeface="Arial"/>
            </a:endParaRPr>
          </a:p>
        </p:txBody>
      </p:sp>
      <p:sp>
        <p:nvSpPr>
          <p:cNvPr id="6" name="object 6"/>
          <p:cNvSpPr/>
          <p:nvPr/>
        </p:nvSpPr>
        <p:spPr>
          <a:xfrm>
            <a:off x="4324341" y="2778783"/>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7" name="object 7"/>
          <p:cNvSpPr/>
          <p:nvPr/>
        </p:nvSpPr>
        <p:spPr>
          <a:xfrm>
            <a:off x="4551915"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8" name="object 8"/>
          <p:cNvSpPr/>
          <p:nvPr/>
        </p:nvSpPr>
        <p:spPr>
          <a:xfrm>
            <a:off x="5257510" y="1851910"/>
            <a:ext cx="210332" cy="1853783"/>
          </a:xfrm>
          <a:custGeom>
            <a:avLst/>
            <a:gdLst/>
            <a:ahLst/>
            <a:cxnLst/>
            <a:rect l="l" t="t" r="r" b="b"/>
            <a:pathLst>
              <a:path w="616584" h="5434330">
                <a:moveTo>
                  <a:pt x="616434" y="0"/>
                </a:moveTo>
                <a:lnTo>
                  <a:pt x="616434" y="5434221"/>
                </a:lnTo>
                <a:lnTo>
                  <a:pt x="0" y="5434221"/>
                </a:lnTo>
                <a:lnTo>
                  <a:pt x="0" y="0"/>
                </a:lnTo>
                <a:lnTo>
                  <a:pt x="616434" y="0"/>
                </a:lnTo>
                <a:close/>
              </a:path>
            </a:pathLst>
          </a:custGeom>
          <a:ln w="41883">
            <a:solidFill>
              <a:srgbClr val="000000"/>
            </a:solidFill>
          </a:ln>
        </p:spPr>
        <p:txBody>
          <a:bodyPr wrap="square" lIns="0" tIns="0" rIns="0" bIns="0" rtlCol="0"/>
          <a:lstStyle/>
          <a:p>
            <a:endParaRPr sz="614">
              <a:solidFill>
                <a:prstClr val="black"/>
              </a:solidFill>
            </a:endParaRPr>
          </a:p>
        </p:txBody>
      </p:sp>
      <p:sp>
        <p:nvSpPr>
          <p:cNvPr id="9" name="object 9"/>
          <p:cNvSpPr txBox="1"/>
          <p:nvPr/>
        </p:nvSpPr>
        <p:spPr>
          <a:xfrm>
            <a:off x="5301362" y="2556566"/>
            <a:ext cx="136512" cy="444926"/>
          </a:xfrm>
          <a:prstGeom prst="rect">
            <a:avLst/>
          </a:prstGeom>
        </p:spPr>
        <p:txBody>
          <a:bodyPr vert="vert" wrap="square" lIns="0" tIns="3032" rIns="0" bIns="0" rtlCol="0">
            <a:spAutoFit/>
          </a:bodyPr>
          <a:lstStyle/>
          <a:p>
            <a:pPr marL="4332">
              <a:spcBef>
                <a:spcPts val="24"/>
              </a:spcBef>
            </a:pPr>
            <a:r>
              <a:rPr sz="887" dirty="0">
                <a:solidFill>
                  <a:prstClr val="black"/>
                </a:solidFill>
                <a:latin typeface="Arial"/>
                <a:cs typeface="Arial"/>
              </a:rPr>
              <a:t>Rename</a:t>
            </a:r>
            <a:endParaRPr sz="887">
              <a:solidFill>
                <a:prstClr val="black"/>
              </a:solidFill>
              <a:latin typeface="Arial"/>
              <a:cs typeface="Arial"/>
            </a:endParaRPr>
          </a:p>
        </p:txBody>
      </p:sp>
      <p:sp>
        <p:nvSpPr>
          <p:cNvPr id="10" name="object 10"/>
          <p:cNvSpPr/>
          <p:nvPr/>
        </p:nvSpPr>
        <p:spPr>
          <a:xfrm>
            <a:off x="5815222" y="1851910"/>
            <a:ext cx="210332" cy="1853783"/>
          </a:xfrm>
          <a:custGeom>
            <a:avLst/>
            <a:gdLst/>
            <a:ahLst/>
            <a:cxnLst/>
            <a:rect l="l" t="t" r="r" b="b"/>
            <a:pathLst>
              <a:path w="616584" h="5434330">
                <a:moveTo>
                  <a:pt x="616434" y="0"/>
                </a:moveTo>
                <a:lnTo>
                  <a:pt x="616434" y="5434221"/>
                </a:lnTo>
                <a:lnTo>
                  <a:pt x="0" y="5434221"/>
                </a:lnTo>
                <a:lnTo>
                  <a:pt x="0" y="0"/>
                </a:lnTo>
                <a:lnTo>
                  <a:pt x="616434" y="0"/>
                </a:lnTo>
                <a:close/>
              </a:path>
            </a:pathLst>
          </a:custGeom>
          <a:ln w="41883">
            <a:solidFill>
              <a:srgbClr val="000000"/>
            </a:solidFill>
          </a:ln>
        </p:spPr>
        <p:txBody>
          <a:bodyPr wrap="square" lIns="0" tIns="0" rIns="0" bIns="0" rtlCol="0"/>
          <a:lstStyle/>
          <a:p>
            <a:endParaRPr sz="614">
              <a:solidFill>
                <a:prstClr val="black"/>
              </a:solidFill>
            </a:endParaRPr>
          </a:p>
        </p:txBody>
      </p:sp>
      <p:sp>
        <p:nvSpPr>
          <p:cNvPr id="11" name="object 11"/>
          <p:cNvSpPr txBox="1"/>
          <p:nvPr/>
        </p:nvSpPr>
        <p:spPr>
          <a:xfrm>
            <a:off x="5858574" y="2560138"/>
            <a:ext cx="136512" cy="436478"/>
          </a:xfrm>
          <a:prstGeom prst="rect">
            <a:avLst/>
          </a:prstGeom>
        </p:spPr>
        <p:txBody>
          <a:bodyPr vert="vert" wrap="square" lIns="0" tIns="3032" rIns="0" bIns="0" rtlCol="0">
            <a:spAutoFit/>
          </a:bodyPr>
          <a:lstStyle/>
          <a:p>
            <a:pPr marL="4332">
              <a:spcBef>
                <a:spcPts val="24"/>
              </a:spcBef>
            </a:pPr>
            <a:r>
              <a:rPr sz="887" dirty="0">
                <a:solidFill>
                  <a:prstClr val="black"/>
                </a:solidFill>
                <a:latin typeface="Arial"/>
                <a:cs typeface="Arial"/>
              </a:rPr>
              <a:t>Execute</a:t>
            </a:r>
            <a:endParaRPr sz="887">
              <a:solidFill>
                <a:prstClr val="black"/>
              </a:solidFill>
              <a:latin typeface="Arial"/>
              <a:cs typeface="Arial"/>
            </a:endParaRPr>
          </a:p>
        </p:txBody>
      </p:sp>
      <p:sp>
        <p:nvSpPr>
          <p:cNvPr id="12" name="object 12"/>
          <p:cNvSpPr txBox="1"/>
          <p:nvPr/>
        </p:nvSpPr>
        <p:spPr>
          <a:xfrm>
            <a:off x="6459507" y="1851910"/>
            <a:ext cx="136512" cy="1853783"/>
          </a:xfrm>
          <a:prstGeom prst="rect">
            <a:avLst/>
          </a:prstGeom>
          <a:ln w="41883">
            <a:solidFill>
              <a:srgbClr val="000000"/>
            </a:solidFill>
          </a:ln>
        </p:spPr>
        <p:txBody>
          <a:bodyPr vert="vert" wrap="square" lIns="0" tIns="32492" rIns="0" bIns="0" rtlCol="0">
            <a:spAutoFit/>
          </a:bodyPr>
          <a:lstStyle/>
          <a:p>
            <a:pPr marL="2600" algn="ctr">
              <a:spcBef>
                <a:spcPts val="256"/>
              </a:spcBef>
            </a:pPr>
            <a:r>
              <a:rPr sz="887" spc="26" dirty="0">
                <a:solidFill>
                  <a:prstClr val="black"/>
                </a:solidFill>
                <a:latin typeface="Arial"/>
                <a:cs typeface="Arial"/>
              </a:rPr>
              <a:t>WB</a:t>
            </a:r>
            <a:endParaRPr sz="887">
              <a:solidFill>
                <a:prstClr val="black"/>
              </a:solidFill>
              <a:latin typeface="Arial"/>
              <a:cs typeface="Arial"/>
            </a:endParaRPr>
          </a:p>
        </p:txBody>
      </p:sp>
      <p:sp>
        <p:nvSpPr>
          <p:cNvPr id="13" name="object 13"/>
          <p:cNvSpPr/>
          <p:nvPr/>
        </p:nvSpPr>
        <p:spPr>
          <a:xfrm>
            <a:off x="5467005" y="2778783"/>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14" name="object 14"/>
          <p:cNvSpPr/>
          <p:nvPr/>
        </p:nvSpPr>
        <p:spPr>
          <a:xfrm>
            <a:off x="5694568"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15" name="object 15"/>
          <p:cNvSpPr/>
          <p:nvPr/>
        </p:nvSpPr>
        <p:spPr>
          <a:xfrm>
            <a:off x="6026253" y="2778783"/>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16" name="object 16"/>
          <p:cNvSpPr/>
          <p:nvPr/>
        </p:nvSpPr>
        <p:spPr>
          <a:xfrm>
            <a:off x="6253817"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17" name="object 17"/>
          <p:cNvSpPr/>
          <p:nvPr/>
        </p:nvSpPr>
        <p:spPr>
          <a:xfrm>
            <a:off x="4905935" y="2778783"/>
            <a:ext cx="253005" cy="0"/>
          </a:xfrm>
          <a:custGeom>
            <a:avLst/>
            <a:gdLst/>
            <a:ahLst/>
            <a:cxnLst/>
            <a:rect l="l" t="t" r="r" b="b"/>
            <a:pathLst>
              <a:path w="741679">
                <a:moveTo>
                  <a:pt x="0" y="0"/>
                </a:moveTo>
                <a:lnTo>
                  <a:pt x="694184" y="0"/>
                </a:lnTo>
                <a:lnTo>
                  <a:pt x="741303" y="0"/>
                </a:lnTo>
              </a:path>
            </a:pathLst>
          </a:custGeom>
          <a:ln w="94237">
            <a:solidFill>
              <a:srgbClr val="000000"/>
            </a:solidFill>
          </a:ln>
        </p:spPr>
        <p:txBody>
          <a:bodyPr wrap="square" lIns="0" tIns="0" rIns="0" bIns="0" rtlCol="0"/>
          <a:lstStyle/>
          <a:p>
            <a:endParaRPr sz="614">
              <a:solidFill>
                <a:prstClr val="black"/>
              </a:solidFill>
            </a:endParaRPr>
          </a:p>
        </p:txBody>
      </p:sp>
      <p:sp>
        <p:nvSpPr>
          <p:cNvPr id="18" name="object 18"/>
          <p:cNvSpPr/>
          <p:nvPr/>
        </p:nvSpPr>
        <p:spPr>
          <a:xfrm>
            <a:off x="5142749"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20" name="object 20"/>
          <p:cNvSpPr txBox="1"/>
          <p:nvPr/>
        </p:nvSpPr>
        <p:spPr>
          <a:xfrm>
            <a:off x="7843077" y="4341761"/>
            <a:ext cx="56537" cy="104961"/>
          </a:xfrm>
          <a:prstGeom prst="rect">
            <a:avLst/>
          </a:prstGeom>
        </p:spPr>
        <p:txBody>
          <a:bodyPr vert="horz" wrap="square" lIns="0" tIns="2600" rIns="0" bIns="0" rtlCol="0">
            <a:spAutoFit/>
          </a:bodyPr>
          <a:lstStyle/>
          <a:p>
            <a:pPr marL="4332">
              <a:spcBef>
                <a:spcPts val="20"/>
              </a:spcBef>
            </a:pPr>
            <a:r>
              <a:rPr sz="665" spc="5" dirty="0">
                <a:solidFill>
                  <a:prstClr val="black"/>
                </a:solidFill>
                <a:latin typeface="Arial"/>
                <a:cs typeface="Arial"/>
              </a:rPr>
              <a:t>5</a:t>
            </a:r>
            <a:endParaRPr sz="665">
              <a:solidFill>
                <a:prstClr val="black"/>
              </a:solidFill>
              <a:latin typeface="Arial"/>
              <a:cs typeface="Arial"/>
            </a:endParaRPr>
          </a:p>
        </p:txBody>
      </p:sp>
      <p:sp>
        <p:nvSpPr>
          <p:cNvPr id="24" name="Title 23">
            <a:extLst>
              <a:ext uri="{FF2B5EF4-FFF2-40B4-BE49-F238E27FC236}">
                <a16:creationId xmlns:a16="http://schemas.microsoft.com/office/drawing/2014/main" id="{25BB2565-DF96-EA45-8E88-77D0E3BDDBD3}"/>
              </a:ext>
            </a:extLst>
          </p:cNvPr>
          <p:cNvSpPr>
            <a:spLocks noGrp="1"/>
          </p:cNvSpPr>
          <p:nvPr>
            <p:ph type="title"/>
          </p:nvPr>
        </p:nvSpPr>
        <p:spPr/>
        <p:txBody>
          <a:bodyPr/>
          <a:lstStyle/>
          <a:p>
            <a:r>
              <a:rPr lang="en-US" spc="11" dirty="0">
                <a:solidFill>
                  <a:srgbClr val="0070C0"/>
                </a:solidFill>
              </a:rPr>
              <a:t>Mobilizing the Micro-Ops</a:t>
            </a:r>
            <a:br>
              <a:rPr lang="en-US" spc="11" dirty="0">
                <a:solidFill>
                  <a:srgbClr val="0070C0"/>
                </a:solidFill>
              </a:rPr>
            </a:br>
            <a:r>
              <a:rPr lang="en-US" sz="1600" spc="11" dirty="0">
                <a:solidFill>
                  <a:srgbClr val="0070C0"/>
                </a:solidFill>
              </a:rPr>
              <a:t>Exploiting </a:t>
            </a:r>
            <a:r>
              <a:rPr lang="en-US" sz="1600" spc="-17" dirty="0">
                <a:solidFill>
                  <a:srgbClr val="0070C0"/>
                </a:solidFill>
              </a:rPr>
              <a:t>Translated</a:t>
            </a:r>
            <a:r>
              <a:rPr lang="en-US" sz="1600" spc="-12" dirty="0">
                <a:solidFill>
                  <a:srgbClr val="0070C0"/>
                </a:solidFill>
              </a:rPr>
              <a:t> </a:t>
            </a:r>
            <a:r>
              <a:rPr lang="en-US" sz="1600" spc="-23" dirty="0">
                <a:solidFill>
                  <a:srgbClr val="0070C0"/>
                </a:solidFill>
              </a:rPr>
              <a:t>ISAs</a:t>
            </a:r>
            <a:endParaRPr lang="en-US" sz="1600" dirty="0"/>
          </a:p>
        </p:txBody>
      </p:sp>
      <p:sp>
        <p:nvSpPr>
          <p:cNvPr id="25" name="Content Placeholder 24">
            <a:extLst>
              <a:ext uri="{FF2B5EF4-FFF2-40B4-BE49-F238E27FC236}">
                <a16:creationId xmlns:a16="http://schemas.microsoft.com/office/drawing/2014/main" id="{48BF9E3C-AB82-FF4E-9945-98D72A744EE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6984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91655" y="1378270"/>
            <a:ext cx="4295822" cy="2836383"/>
          </a:xfrm>
          <a:prstGeom prst="rect">
            <a:avLst/>
          </a:prstGeom>
          <a:blipFill>
            <a:blip r:embed="rId2" cstate="print"/>
            <a:stretch>
              <a:fillRect/>
            </a:stretch>
          </a:blipFill>
        </p:spPr>
        <p:txBody>
          <a:bodyPr wrap="square" lIns="0" tIns="0" rIns="0" bIns="0" rtlCol="0"/>
          <a:lstStyle/>
          <a:p>
            <a:endParaRPr sz="614">
              <a:solidFill>
                <a:prstClr val="black"/>
              </a:solidFill>
            </a:endParaRPr>
          </a:p>
        </p:txBody>
      </p:sp>
      <p:sp>
        <p:nvSpPr>
          <p:cNvPr id="3" name="object 3"/>
          <p:cNvSpPr txBox="1"/>
          <p:nvPr/>
        </p:nvSpPr>
        <p:spPr>
          <a:xfrm>
            <a:off x="2042352" y="2631577"/>
            <a:ext cx="1061409" cy="273684"/>
          </a:xfrm>
          <a:prstGeom prst="rect">
            <a:avLst/>
          </a:prstGeom>
        </p:spPr>
        <p:txBody>
          <a:bodyPr vert="horz" wrap="square" lIns="0" tIns="1733" rIns="0" bIns="0" rtlCol="0">
            <a:spAutoFit/>
          </a:bodyPr>
          <a:lstStyle/>
          <a:p>
            <a:pPr marL="4332" marR="1733" indent="32057">
              <a:lnSpc>
                <a:spcPct val="103099"/>
              </a:lnSpc>
              <a:spcBef>
                <a:spcPts val="14"/>
              </a:spcBef>
            </a:pPr>
            <a:r>
              <a:rPr sz="887" spc="19" dirty="0">
                <a:solidFill>
                  <a:prstClr val="black"/>
                </a:solidFill>
                <a:latin typeface="Arial"/>
                <a:cs typeface="Arial"/>
              </a:rPr>
              <a:t>Native </a:t>
            </a:r>
            <a:r>
              <a:rPr sz="887" spc="29" dirty="0">
                <a:solidFill>
                  <a:prstClr val="black"/>
                </a:solidFill>
                <a:latin typeface="Arial"/>
                <a:cs typeface="Arial"/>
              </a:rPr>
              <a:t>Instructions  </a:t>
            </a:r>
            <a:r>
              <a:rPr sz="887" spc="2" dirty="0">
                <a:solidFill>
                  <a:prstClr val="black"/>
                </a:solidFill>
                <a:latin typeface="Arial"/>
                <a:cs typeface="Arial"/>
              </a:rPr>
              <a:t>(e.g., </a:t>
            </a:r>
            <a:r>
              <a:rPr sz="887" spc="32" dirty="0">
                <a:solidFill>
                  <a:prstClr val="black"/>
                </a:solidFill>
                <a:latin typeface="Arial"/>
                <a:cs typeface="Arial"/>
              </a:rPr>
              <a:t>inc </a:t>
            </a:r>
            <a:r>
              <a:rPr sz="887" spc="19" dirty="0">
                <a:solidFill>
                  <a:prstClr val="black"/>
                </a:solidFill>
                <a:latin typeface="Arial"/>
                <a:cs typeface="Arial"/>
              </a:rPr>
              <a:t>[0x803ac]</a:t>
            </a:r>
            <a:r>
              <a:rPr sz="887" spc="-48" dirty="0">
                <a:solidFill>
                  <a:prstClr val="black"/>
                </a:solidFill>
                <a:latin typeface="Arial"/>
                <a:cs typeface="Arial"/>
              </a:rPr>
              <a:t> </a:t>
            </a:r>
            <a:r>
              <a:rPr sz="887" spc="-46" dirty="0">
                <a:solidFill>
                  <a:prstClr val="black"/>
                </a:solidFill>
                <a:latin typeface="Arial"/>
                <a:cs typeface="Arial"/>
              </a:rPr>
              <a:t>)</a:t>
            </a:r>
            <a:endParaRPr sz="887">
              <a:solidFill>
                <a:prstClr val="black"/>
              </a:solidFill>
              <a:latin typeface="Arial"/>
              <a:cs typeface="Arial"/>
            </a:endParaRPr>
          </a:p>
        </p:txBody>
      </p:sp>
      <p:sp>
        <p:nvSpPr>
          <p:cNvPr id="4" name="object 4"/>
          <p:cNvSpPr/>
          <p:nvPr/>
        </p:nvSpPr>
        <p:spPr>
          <a:xfrm>
            <a:off x="3177512" y="2778783"/>
            <a:ext cx="722841" cy="0"/>
          </a:xfrm>
          <a:custGeom>
            <a:avLst/>
            <a:gdLst/>
            <a:ahLst/>
            <a:cxnLst/>
            <a:rect l="l" t="t" r="r" b="b"/>
            <a:pathLst>
              <a:path w="2118995">
                <a:moveTo>
                  <a:pt x="0" y="0"/>
                </a:moveTo>
                <a:lnTo>
                  <a:pt x="2071664" y="0"/>
                </a:lnTo>
                <a:lnTo>
                  <a:pt x="2118783" y="0"/>
                </a:lnTo>
              </a:path>
            </a:pathLst>
          </a:custGeom>
          <a:ln w="94237">
            <a:solidFill>
              <a:srgbClr val="000000"/>
            </a:solidFill>
          </a:ln>
        </p:spPr>
        <p:txBody>
          <a:bodyPr wrap="square" lIns="0" tIns="0" rIns="0" bIns="0" rtlCol="0"/>
          <a:lstStyle/>
          <a:p>
            <a:endParaRPr sz="614">
              <a:solidFill>
                <a:prstClr val="black"/>
              </a:solidFill>
            </a:endParaRPr>
          </a:p>
        </p:txBody>
      </p:sp>
      <p:sp>
        <p:nvSpPr>
          <p:cNvPr id="5" name="object 5"/>
          <p:cNvSpPr/>
          <p:nvPr/>
        </p:nvSpPr>
        <p:spPr>
          <a:xfrm>
            <a:off x="3884203"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6" name="object 6"/>
          <p:cNvSpPr/>
          <p:nvPr/>
        </p:nvSpPr>
        <p:spPr>
          <a:xfrm>
            <a:off x="4694476" y="1851910"/>
            <a:ext cx="210332" cy="1853783"/>
          </a:xfrm>
          <a:custGeom>
            <a:avLst/>
            <a:gdLst/>
            <a:ahLst/>
            <a:cxnLst/>
            <a:rect l="l" t="t" r="r" b="b"/>
            <a:pathLst>
              <a:path w="616584" h="5434330">
                <a:moveTo>
                  <a:pt x="616434" y="0"/>
                </a:moveTo>
                <a:lnTo>
                  <a:pt x="616434" y="5434221"/>
                </a:lnTo>
                <a:lnTo>
                  <a:pt x="0" y="5434221"/>
                </a:lnTo>
                <a:lnTo>
                  <a:pt x="0" y="0"/>
                </a:lnTo>
                <a:lnTo>
                  <a:pt x="616434" y="0"/>
                </a:lnTo>
                <a:close/>
              </a:path>
            </a:pathLst>
          </a:custGeom>
          <a:ln w="41883">
            <a:solidFill>
              <a:srgbClr val="EE220C"/>
            </a:solidFill>
          </a:ln>
        </p:spPr>
        <p:txBody>
          <a:bodyPr wrap="square" lIns="0" tIns="0" rIns="0" bIns="0" rtlCol="0"/>
          <a:lstStyle/>
          <a:p>
            <a:endParaRPr sz="614">
              <a:solidFill>
                <a:prstClr val="black"/>
              </a:solidFill>
            </a:endParaRPr>
          </a:p>
        </p:txBody>
      </p:sp>
      <p:sp>
        <p:nvSpPr>
          <p:cNvPr id="7" name="object 7"/>
          <p:cNvSpPr txBox="1"/>
          <p:nvPr/>
        </p:nvSpPr>
        <p:spPr>
          <a:xfrm>
            <a:off x="4737005" y="2252957"/>
            <a:ext cx="136512" cy="1054694"/>
          </a:xfrm>
          <a:prstGeom prst="rect">
            <a:avLst/>
          </a:prstGeom>
        </p:spPr>
        <p:txBody>
          <a:bodyPr vert="vert" wrap="square" lIns="0" tIns="3032" rIns="0" bIns="0" rtlCol="0">
            <a:spAutoFit/>
          </a:bodyPr>
          <a:lstStyle/>
          <a:p>
            <a:pPr marL="4332">
              <a:spcBef>
                <a:spcPts val="24"/>
              </a:spcBef>
            </a:pPr>
            <a:r>
              <a:rPr sz="887" spc="31" dirty="0">
                <a:solidFill>
                  <a:prstClr val="black"/>
                </a:solidFill>
                <a:latin typeface="Arial"/>
                <a:cs typeface="Arial"/>
              </a:rPr>
              <a:t>Instruction</a:t>
            </a:r>
            <a:r>
              <a:rPr sz="887" spc="-15" dirty="0">
                <a:solidFill>
                  <a:prstClr val="black"/>
                </a:solidFill>
                <a:latin typeface="Arial"/>
                <a:cs typeface="Arial"/>
              </a:rPr>
              <a:t> </a:t>
            </a:r>
            <a:r>
              <a:rPr sz="887" spc="27" dirty="0">
                <a:solidFill>
                  <a:prstClr val="black"/>
                </a:solidFill>
                <a:latin typeface="Arial"/>
                <a:cs typeface="Arial"/>
              </a:rPr>
              <a:t>Decoder</a:t>
            </a:r>
            <a:endParaRPr sz="887">
              <a:solidFill>
                <a:prstClr val="black"/>
              </a:solidFill>
              <a:latin typeface="Arial"/>
              <a:cs typeface="Arial"/>
            </a:endParaRPr>
          </a:p>
        </p:txBody>
      </p:sp>
      <p:sp>
        <p:nvSpPr>
          <p:cNvPr id="8" name="object 8"/>
          <p:cNvSpPr txBox="1"/>
          <p:nvPr/>
        </p:nvSpPr>
        <p:spPr>
          <a:xfrm>
            <a:off x="4163045" y="1851910"/>
            <a:ext cx="136512" cy="1853783"/>
          </a:xfrm>
          <a:prstGeom prst="rect">
            <a:avLst/>
          </a:prstGeom>
          <a:ln w="41883">
            <a:solidFill>
              <a:srgbClr val="000000"/>
            </a:solidFill>
          </a:ln>
        </p:spPr>
        <p:txBody>
          <a:bodyPr vert="vert" wrap="square" lIns="0" tIns="32709" rIns="0" bIns="0" rtlCol="0">
            <a:spAutoFit/>
          </a:bodyPr>
          <a:lstStyle/>
          <a:p>
            <a:pPr algn="ctr">
              <a:spcBef>
                <a:spcPts val="257"/>
              </a:spcBef>
            </a:pPr>
            <a:r>
              <a:rPr sz="887" spc="26" dirty="0">
                <a:solidFill>
                  <a:prstClr val="black"/>
                </a:solidFill>
                <a:latin typeface="Arial"/>
                <a:cs typeface="Arial"/>
              </a:rPr>
              <a:t>Fetch</a:t>
            </a:r>
            <a:endParaRPr sz="887">
              <a:solidFill>
                <a:prstClr val="black"/>
              </a:solidFill>
              <a:latin typeface="Arial"/>
              <a:cs typeface="Arial"/>
            </a:endParaRPr>
          </a:p>
        </p:txBody>
      </p:sp>
      <p:sp>
        <p:nvSpPr>
          <p:cNvPr id="9" name="object 9"/>
          <p:cNvSpPr/>
          <p:nvPr/>
        </p:nvSpPr>
        <p:spPr>
          <a:xfrm>
            <a:off x="4324341" y="2778783"/>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10" name="object 10"/>
          <p:cNvSpPr/>
          <p:nvPr/>
        </p:nvSpPr>
        <p:spPr>
          <a:xfrm>
            <a:off x="4551915"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11" name="object 11"/>
          <p:cNvSpPr/>
          <p:nvPr/>
        </p:nvSpPr>
        <p:spPr>
          <a:xfrm>
            <a:off x="5257510" y="1851910"/>
            <a:ext cx="210332" cy="1853783"/>
          </a:xfrm>
          <a:custGeom>
            <a:avLst/>
            <a:gdLst/>
            <a:ahLst/>
            <a:cxnLst/>
            <a:rect l="l" t="t" r="r" b="b"/>
            <a:pathLst>
              <a:path w="616584" h="5434330">
                <a:moveTo>
                  <a:pt x="616434" y="0"/>
                </a:moveTo>
                <a:lnTo>
                  <a:pt x="616434" y="5434221"/>
                </a:lnTo>
                <a:lnTo>
                  <a:pt x="0" y="5434221"/>
                </a:lnTo>
                <a:lnTo>
                  <a:pt x="0" y="0"/>
                </a:lnTo>
                <a:lnTo>
                  <a:pt x="616434" y="0"/>
                </a:lnTo>
                <a:close/>
              </a:path>
            </a:pathLst>
          </a:custGeom>
          <a:ln w="41883">
            <a:solidFill>
              <a:srgbClr val="000000"/>
            </a:solidFill>
          </a:ln>
        </p:spPr>
        <p:txBody>
          <a:bodyPr wrap="square" lIns="0" tIns="0" rIns="0" bIns="0" rtlCol="0"/>
          <a:lstStyle/>
          <a:p>
            <a:endParaRPr sz="614">
              <a:solidFill>
                <a:prstClr val="black"/>
              </a:solidFill>
            </a:endParaRPr>
          </a:p>
        </p:txBody>
      </p:sp>
      <p:sp>
        <p:nvSpPr>
          <p:cNvPr id="12" name="object 12"/>
          <p:cNvSpPr txBox="1"/>
          <p:nvPr/>
        </p:nvSpPr>
        <p:spPr>
          <a:xfrm>
            <a:off x="5301362" y="2556566"/>
            <a:ext cx="136512" cy="444926"/>
          </a:xfrm>
          <a:prstGeom prst="rect">
            <a:avLst/>
          </a:prstGeom>
        </p:spPr>
        <p:txBody>
          <a:bodyPr vert="vert" wrap="square" lIns="0" tIns="3032" rIns="0" bIns="0" rtlCol="0">
            <a:spAutoFit/>
          </a:bodyPr>
          <a:lstStyle/>
          <a:p>
            <a:pPr marL="4332">
              <a:spcBef>
                <a:spcPts val="24"/>
              </a:spcBef>
            </a:pPr>
            <a:r>
              <a:rPr sz="887" dirty="0">
                <a:solidFill>
                  <a:prstClr val="black"/>
                </a:solidFill>
                <a:latin typeface="Arial"/>
                <a:cs typeface="Arial"/>
              </a:rPr>
              <a:t>Rename</a:t>
            </a:r>
            <a:endParaRPr sz="887">
              <a:solidFill>
                <a:prstClr val="black"/>
              </a:solidFill>
              <a:latin typeface="Arial"/>
              <a:cs typeface="Arial"/>
            </a:endParaRPr>
          </a:p>
        </p:txBody>
      </p:sp>
      <p:sp>
        <p:nvSpPr>
          <p:cNvPr id="13" name="object 13"/>
          <p:cNvSpPr/>
          <p:nvPr/>
        </p:nvSpPr>
        <p:spPr>
          <a:xfrm>
            <a:off x="5815222" y="1851910"/>
            <a:ext cx="210332" cy="1853783"/>
          </a:xfrm>
          <a:custGeom>
            <a:avLst/>
            <a:gdLst/>
            <a:ahLst/>
            <a:cxnLst/>
            <a:rect l="l" t="t" r="r" b="b"/>
            <a:pathLst>
              <a:path w="616584" h="5434330">
                <a:moveTo>
                  <a:pt x="616434" y="0"/>
                </a:moveTo>
                <a:lnTo>
                  <a:pt x="616434" y="5434221"/>
                </a:lnTo>
                <a:lnTo>
                  <a:pt x="0" y="5434221"/>
                </a:lnTo>
                <a:lnTo>
                  <a:pt x="0" y="0"/>
                </a:lnTo>
                <a:lnTo>
                  <a:pt x="616434" y="0"/>
                </a:lnTo>
                <a:close/>
              </a:path>
            </a:pathLst>
          </a:custGeom>
          <a:ln w="41883">
            <a:solidFill>
              <a:srgbClr val="000000"/>
            </a:solidFill>
          </a:ln>
        </p:spPr>
        <p:txBody>
          <a:bodyPr wrap="square" lIns="0" tIns="0" rIns="0" bIns="0" rtlCol="0"/>
          <a:lstStyle/>
          <a:p>
            <a:endParaRPr sz="614">
              <a:solidFill>
                <a:prstClr val="black"/>
              </a:solidFill>
            </a:endParaRPr>
          </a:p>
        </p:txBody>
      </p:sp>
      <p:sp>
        <p:nvSpPr>
          <p:cNvPr id="14" name="object 14"/>
          <p:cNvSpPr txBox="1"/>
          <p:nvPr/>
        </p:nvSpPr>
        <p:spPr>
          <a:xfrm>
            <a:off x="5858574" y="2560138"/>
            <a:ext cx="136512" cy="436478"/>
          </a:xfrm>
          <a:prstGeom prst="rect">
            <a:avLst/>
          </a:prstGeom>
        </p:spPr>
        <p:txBody>
          <a:bodyPr vert="vert" wrap="square" lIns="0" tIns="3032" rIns="0" bIns="0" rtlCol="0">
            <a:spAutoFit/>
          </a:bodyPr>
          <a:lstStyle/>
          <a:p>
            <a:pPr marL="4332">
              <a:spcBef>
                <a:spcPts val="24"/>
              </a:spcBef>
            </a:pPr>
            <a:r>
              <a:rPr sz="887" dirty="0">
                <a:solidFill>
                  <a:prstClr val="black"/>
                </a:solidFill>
                <a:latin typeface="Arial"/>
                <a:cs typeface="Arial"/>
              </a:rPr>
              <a:t>Execute</a:t>
            </a:r>
            <a:endParaRPr sz="887">
              <a:solidFill>
                <a:prstClr val="black"/>
              </a:solidFill>
              <a:latin typeface="Arial"/>
              <a:cs typeface="Arial"/>
            </a:endParaRPr>
          </a:p>
        </p:txBody>
      </p:sp>
      <p:sp>
        <p:nvSpPr>
          <p:cNvPr id="15" name="object 15"/>
          <p:cNvSpPr txBox="1"/>
          <p:nvPr/>
        </p:nvSpPr>
        <p:spPr>
          <a:xfrm>
            <a:off x="6459507" y="1851910"/>
            <a:ext cx="136512" cy="1853783"/>
          </a:xfrm>
          <a:prstGeom prst="rect">
            <a:avLst/>
          </a:prstGeom>
          <a:ln w="41883">
            <a:solidFill>
              <a:srgbClr val="000000"/>
            </a:solidFill>
          </a:ln>
        </p:spPr>
        <p:txBody>
          <a:bodyPr vert="vert" wrap="square" lIns="0" tIns="32492" rIns="0" bIns="0" rtlCol="0">
            <a:spAutoFit/>
          </a:bodyPr>
          <a:lstStyle/>
          <a:p>
            <a:pPr marL="2600" algn="ctr">
              <a:spcBef>
                <a:spcPts val="256"/>
              </a:spcBef>
            </a:pPr>
            <a:r>
              <a:rPr sz="887" spc="26" dirty="0">
                <a:solidFill>
                  <a:prstClr val="black"/>
                </a:solidFill>
                <a:latin typeface="Arial"/>
                <a:cs typeface="Arial"/>
              </a:rPr>
              <a:t>WB</a:t>
            </a:r>
            <a:endParaRPr sz="887">
              <a:solidFill>
                <a:prstClr val="black"/>
              </a:solidFill>
              <a:latin typeface="Arial"/>
              <a:cs typeface="Arial"/>
            </a:endParaRPr>
          </a:p>
        </p:txBody>
      </p:sp>
      <p:sp>
        <p:nvSpPr>
          <p:cNvPr id="16" name="object 16"/>
          <p:cNvSpPr/>
          <p:nvPr/>
        </p:nvSpPr>
        <p:spPr>
          <a:xfrm>
            <a:off x="5467005" y="2778783"/>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17" name="object 17"/>
          <p:cNvSpPr/>
          <p:nvPr/>
        </p:nvSpPr>
        <p:spPr>
          <a:xfrm>
            <a:off x="5694568"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18" name="object 18"/>
          <p:cNvSpPr/>
          <p:nvPr/>
        </p:nvSpPr>
        <p:spPr>
          <a:xfrm>
            <a:off x="6026253" y="2778783"/>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19" name="object 19"/>
          <p:cNvSpPr/>
          <p:nvPr/>
        </p:nvSpPr>
        <p:spPr>
          <a:xfrm>
            <a:off x="6253817"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20" name="object 20"/>
          <p:cNvSpPr/>
          <p:nvPr/>
        </p:nvSpPr>
        <p:spPr>
          <a:xfrm>
            <a:off x="4905935" y="2778783"/>
            <a:ext cx="253005" cy="0"/>
          </a:xfrm>
          <a:custGeom>
            <a:avLst/>
            <a:gdLst/>
            <a:ahLst/>
            <a:cxnLst/>
            <a:rect l="l" t="t" r="r" b="b"/>
            <a:pathLst>
              <a:path w="741679">
                <a:moveTo>
                  <a:pt x="0" y="0"/>
                </a:moveTo>
                <a:lnTo>
                  <a:pt x="694184" y="0"/>
                </a:lnTo>
                <a:lnTo>
                  <a:pt x="741303" y="0"/>
                </a:lnTo>
              </a:path>
            </a:pathLst>
          </a:custGeom>
          <a:ln w="94237">
            <a:solidFill>
              <a:srgbClr val="000000"/>
            </a:solidFill>
          </a:ln>
        </p:spPr>
        <p:txBody>
          <a:bodyPr wrap="square" lIns="0" tIns="0" rIns="0" bIns="0" rtlCol="0"/>
          <a:lstStyle/>
          <a:p>
            <a:endParaRPr sz="614">
              <a:solidFill>
                <a:prstClr val="black"/>
              </a:solidFill>
            </a:endParaRPr>
          </a:p>
        </p:txBody>
      </p:sp>
      <p:sp>
        <p:nvSpPr>
          <p:cNvPr id="21" name="object 21"/>
          <p:cNvSpPr/>
          <p:nvPr/>
        </p:nvSpPr>
        <p:spPr>
          <a:xfrm>
            <a:off x="5142749"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23" name="object 23"/>
          <p:cNvSpPr txBox="1"/>
          <p:nvPr/>
        </p:nvSpPr>
        <p:spPr>
          <a:xfrm>
            <a:off x="7843077" y="4341761"/>
            <a:ext cx="56537" cy="104961"/>
          </a:xfrm>
          <a:prstGeom prst="rect">
            <a:avLst/>
          </a:prstGeom>
        </p:spPr>
        <p:txBody>
          <a:bodyPr vert="horz" wrap="square" lIns="0" tIns="2600" rIns="0" bIns="0" rtlCol="0">
            <a:spAutoFit/>
          </a:bodyPr>
          <a:lstStyle/>
          <a:p>
            <a:pPr marL="4332">
              <a:spcBef>
                <a:spcPts val="20"/>
              </a:spcBef>
            </a:pPr>
            <a:r>
              <a:rPr sz="665" spc="5" dirty="0">
                <a:solidFill>
                  <a:prstClr val="black"/>
                </a:solidFill>
                <a:latin typeface="Arial"/>
                <a:cs typeface="Arial"/>
              </a:rPr>
              <a:t>5</a:t>
            </a:r>
            <a:endParaRPr sz="665">
              <a:solidFill>
                <a:prstClr val="black"/>
              </a:solidFill>
              <a:latin typeface="Arial"/>
              <a:cs typeface="Arial"/>
            </a:endParaRPr>
          </a:p>
        </p:txBody>
      </p:sp>
      <p:sp>
        <p:nvSpPr>
          <p:cNvPr id="27" name="Title 23">
            <a:extLst>
              <a:ext uri="{FF2B5EF4-FFF2-40B4-BE49-F238E27FC236}">
                <a16:creationId xmlns:a16="http://schemas.microsoft.com/office/drawing/2014/main" id="{ED89ACC0-1C41-4E4D-8D09-4BF2F6F55ADB}"/>
              </a:ext>
            </a:extLst>
          </p:cNvPr>
          <p:cNvSpPr>
            <a:spLocks noGrp="1"/>
          </p:cNvSpPr>
          <p:nvPr>
            <p:ph type="title"/>
          </p:nvPr>
        </p:nvSpPr>
        <p:spPr>
          <a:xfrm>
            <a:off x="457200" y="205979"/>
            <a:ext cx="8229600" cy="857250"/>
          </a:xfrm>
        </p:spPr>
        <p:txBody>
          <a:bodyPr/>
          <a:lstStyle/>
          <a:p>
            <a:r>
              <a:rPr lang="en-US" spc="11" dirty="0">
                <a:solidFill>
                  <a:srgbClr val="0070C0"/>
                </a:solidFill>
              </a:rPr>
              <a:t>Mobilizing the Micro-Ops</a:t>
            </a:r>
            <a:br>
              <a:rPr lang="en-US" spc="11" dirty="0">
                <a:solidFill>
                  <a:srgbClr val="0070C0"/>
                </a:solidFill>
              </a:rPr>
            </a:br>
            <a:r>
              <a:rPr lang="en-US" sz="1600" spc="11" dirty="0">
                <a:solidFill>
                  <a:srgbClr val="0070C0"/>
                </a:solidFill>
              </a:rPr>
              <a:t>Exploiting </a:t>
            </a:r>
            <a:r>
              <a:rPr lang="en-US" sz="1600" spc="-17" dirty="0">
                <a:solidFill>
                  <a:srgbClr val="0070C0"/>
                </a:solidFill>
              </a:rPr>
              <a:t>Translated</a:t>
            </a:r>
            <a:r>
              <a:rPr lang="en-US" sz="1600" spc="-12" dirty="0">
                <a:solidFill>
                  <a:srgbClr val="0070C0"/>
                </a:solidFill>
              </a:rPr>
              <a:t> </a:t>
            </a:r>
            <a:r>
              <a:rPr lang="en-US" sz="1600" spc="-23" dirty="0">
                <a:solidFill>
                  <a:srgbClr val="0070C0"/>
                </a:solidFill>
              </a:rPr>
              <a:t>ISAs</a:t>
            </a:r>
            <a:endParaRPr lang="en-US" sz="1600" dirty="0"/>
          </a:p>
        </p:txBody>
      </p:sp>
    </p:spTree>
    <p:extLst>
      <p:ext uri="{BB962C8B-B14F-4D97-AF65-F5344CB8AC3E}">
        <p14:creationId xmlns:p14="http://schemas.microsoft.com/office/powerpoint/2010/main" val="1131124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91655" y="1378270"/>
            <a:ext cx="4295822" cy="2836383"/>
          </a:xfrm>
          <a:prstGeom prst="rect">
            <a:avLst/>
          </a:prstGeom>
          <a:blipFill>
            <a:blip r:embed="rId2" cstate="print"/>
            <a:stretch>
              <a:fillRect/>
            </a:stretch>
          </a:blipFill>
        </p:spPr>
        <p:txBody>
          <a:bodyPr wrap="square" lIns="0" tIns="0" rIns="0" bIns="0" rtlCol="0"/>
          <a:lstStyle/>
          <a:p>
            <a:endParaRPr sz="614">
              <a:solidFill>
                <a:prstClr val="black"/>
              </a:solidFill>
            </a:endParaRPr>
          </a:p>
        </p:txBody>
      </p:sp>
      <p:sp>
        <p:nvSpPr>
          <p:cNvPr id="3" name="object 3"/>
          <p:cNvSpPr txBox="1"/>
          <p:nvPr/>
        </p:nvSpPr>
        <p:spPr>
          <a:xfrm>
            <a:off x="2042352" y="2631577"/>
            <a:ext cx="1061409" cy="273684"/>
          </a:xfrm>
          <a:prstGeom prst="rect">
            <a:avLst/>
          </a:prstGeom>
        </p:spPr>
        <p:txBody>
          <a:bodyPr vert="horz" wrap="square" lIns="0" tIns="1733" rIns="0" bIns="0" rtlCol="0">
            <a:spAutoFit/>
          </a:bodyPr>
          <a:lstStyle/>
          <a:p>
            <a:pPr marL="4332" marR="1733" indent="32057">
              <a:lnSpc>
                <a:spcPct val="103099"/>
              </a:lnSpc>
              <a:spcBef>
                <a:spcPts val="14"/>
              </a:spcBef>
            </a:pPr>
            <a:r>
              <a:rPr sz="887" spc="19" dirty="0">
                <a:solidFill>
                  <a:prstClr val="black"/>
                </a:solidFill>
                <a:latin typeface="Arial"/>
                <a:cs typeface="Arial"/>
              </a:rPr>
              <a:t>Native </a:t>
            </a:r>
            <a:r>
              <a:rPr sz="887" spc="29" dirty="0">
                <a:solidFill>
                  <a:prstClr val="black"/>
                </a:solidFill>
                <a:latin typeface="Arial"/>
                <a:cs typeface="Arial"/>
              </a:rPr>
              <a:t>Instructions  </a:t>
            </a:r>
            <a:r>
              <a:rPr sz="887" spc="2" dirty="0">
                <a:solidFill>
                  <a:prstClr val="black"/>
                </a:solidFill>
                <a:latin typeface="Arial"/>
                <a:cs typeface="Arial"/>
              </a:rPr>
              <a:t>(e.g., </a:t>
            </a:r>
            <a:r>
              <a:rPr sz="887" spc="32" dirty="0">
                <a:solidFill>
                  <a:prstClr val="black"/>
                </a:solidFill>
                <a:latin typeface="Arial"/>
                <a:cs typeface="Arial"/>
              </a:rPr>
              <a:t>inc </a:t>
            </a:r>
            <a:r>
              <a:rPr sz="887" spc="19" dirty="0">
                <a:solidFill>
                  <a:prstClr val="black"/>
                </a:solidFill>
                <a:latin typeface="Arial"/>
                <a:cs typeface="Arial"/>
              </a:rPr>
              <a:t>[0x803ac]</a:t>
            </a:r>
            <a:r>
              <a:rPr sz="887" spc="-48" dirty="0">
                <a:solidFill>
                  <a:prstClr val="black"/>
                </a:solidFill>
                <a:latin typeface="Arial"/>
                <a:cs typeface="Arial"/>
              </a:rPr>
              <a:t> </a:t>
            </a:r>
            <a:r>
              <a:rPr sz="887" spc="-46" dirty="0">
                <a:solidFill>
                  <a:prstClr val="black"/>
                </a:solidFill>
                <a:latin typeface="Arial"/>
                <a:cs typeface="Arial"/>
              </a:rPr>
              <a:t>)</a:t>
            </a:r>
            <a:endParaRPr sz="887">
              <a:solidFill>
                <a:prstClr val="black"/>
              </a:solidFill>
              <a:latin typeface="Arial"/>
              <a:cs typeface="Arial"/>
            </a:endParaRPr>
          </a:p>
        </p:txBody>
      </p:sp>
      <p:sp>
        <p:nvSpPr>
          <p:cNvPr id="4" name="object 4"/>
          <p:cNvSpPr/>
          <p:nvPr/>
        </p:nvSpPr>
        <p:spPr>
          <a:xfrm>
            <a:off x="3177512" y="2778783"/>
            <a:ext cx="722841" cy="0"/>
          </a:xfrm>
          <a:custGeom>
            <a:avLst/>
            <a:gdLst/>
            <a:ahLst/>
            <a:cxnLst/>
            <a:rect l="l" t="t" r="r" b="b"/>
            <a:pathLst>
              <a:path w="2118995">
                <a:moveTo>
                  <a:pt x="0" y="0"/>
                </a:moveTo>
                <a:lnTo>
                  <a:pt x="2071664" y="0"/>
                </a:lnTo>
                <a:lnTo>
                  <a:pt x="2118783" y="0"/>
                </a:lnTo>
              </a:path>
            </a:pathLst>
          </a:custGeom>
          <a:ln w="94237">
            <a:solidFill>
              <a:srgbClr val="000000"/>
            </a:solidFill>
          </a:ln>
        </p:spPr>
        <p:txBody>
          <a:bodyPr wrap="square" lIns="0" tIns="0" rIns="0" bIns="0" rtlCol="0"/>
          <a:lstStyle/>
          <a:p>
            <a:endParaRPr sz="614">
              <a:solidFill>
                <a:prstClr val="black"/>
              </a:solidFill>
            </a:endParaRPr>
          </a:p>
        </p:txBody>
      </p:sp>
      <p:sp>
        <p:nvSpPr>
          <p:cNvPr id="5" name="object 5"/>
          <p:cNvSpPr/>
          <p:nvPr/>
        </p:nvSpPr>
        <p:spPr>
          <a:xfrm>
            <a:off x="3884203"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6" name="object 6"/>
          <p:cNvSpPr txBox="1"/>
          <p:nvPr/>
        </p:nvSpPr>
        <p:spPr>
          <a:xfrm>
            <a:off x="4768295" y="1851910"/>
            <a:ext cx="136512" cy="1853783"/>
          </a:xfrm>
          <a:prstGeom prst="rect">
            <a:avLst/>
          </a:prstGeom>
          <a:ln w="41883">
            <a:solidFill>
              <a:srgbClr val="EE220C"/>
            </a:solidFill>
          </a:ln>
        </p:spPr>
        <p:txBody>
          <a:bodyPr vert="vert" wrap="square" lIns="0" tIns="34225" rIns="0" bIns="0" rtlCol="0">
            <a:spAutoFit/>
          </a:bodyPr>
          <a:lstStyle/>
          <a:p>
            <a:pPr marL="405256">
              <a:spcBef>
                <a:spcPts val="269"/>
              </a:spcBef>
            </a:pPr>
            <a:r>
              <a:rPr sz="887" spc="31" dirty="0">
                <a:solidFill>
                  <a:prstClr val="black"/>
                </a:solidFill>
                <a:latin typeface="Arial"/>
                <a:cs typeface="Arial"/>
              </a:rPr>
              <a:t>Instruction</a:t>
            </a:r>
            <a:r>
              <a:rPr sz="887" spc="2" dirty="0">
                <a:solidFill>
                  <a:prstClr val="black"/>
                </a:solidFill>
                <a:latin typeface="Arial"/>
                <a:cs typeface="Arial"/>
              </a:rPr>
              <a:t> </a:t>
            </a:r>
            <a:r>
              <a:rPr sz="887" spc="27" dirty="0">
                <a:solidFill>
                  <a:prstClr val="black"/>
                </a:solidFill>
                <a:latin typeface="Arial"/>
                <a:cs typeface="Arial"/>
              </a:rPr>
              <a:t>Decoder</a:t>
            </a:r>
            <a:endParaRPr sz="887">
              <a:solidFill>
                <a:prstClr val="black"/>
              </a:solidFill>
              <a:latin typeface="Arial"/>
              <a:cs typeface="Arial"/>
            </a:endParaRPr>
          </a:p>
        </p:txBody>
      </p:sp>
      <p:sp>
        <p:nvSpPr>
          <p:cNvPr id="7" name="object 7"/>
          <p:cNvSpPr txBox="1"/>
          <p:nvPr/>
        </p:nvSpPr>
        <p:spPr>
          <a:xfrm>
            <a:off x="4163045" y="1851910"/>
            <a:ext cx="136512" cy="1853783"/>
          </a:xfrm>
          <a:prstGeom prst="rect">
            <a:avLst/>
          </a:prstGeom>
          <a:ln w="41883">
            <a:solidFill>
              <a:srgbClr val="000000"/>
            </a:solidFill>
          </a:ln>
        </p:spPr>
        <p:txBody>
          <a:bodyPr vert="vert" wrap="square" lIns="0" tIns="32709" rIns="0" bIns="0" rtlCol="0">
            <a:spAutoFit/>
          </a:bodyPr>
          <a:lstStyle/>
          <a:p>
            <a:pPr algn="ctr">
              <a:spcBef>
                <a:spcPts val="257"/>
              </a:spcBef>
            </a:pPr>
            <a:r>
              <a:rPr sz="887" spc="26" dirty="0">
                <a:solidFill>
                  <a:prstClr val="black"/>
                </a:solidFill>
                <a:latin typeface="Arial"/>
                <a:cs typeface="Arial"/>
              </a:rPr>
              <a:t>Fetch</a:t>
            </a:r>
            <a:endParaRPr sz="887">
              <a:solidFill>
                <a:prstClr val="black"/>
              </a:solidFill>
              <a:latin typeface="Arial"/>
              <a:cs typeface="Arial"/>
            </a:endParaRPr>
          </a:p>
        </p:txBody>
      </p:sp>
      <p:sp>
        <p:nvSpPr>
          <p:cNvPr id="8" name="object 8"/>
          <p:cNvSpPr/>
          <p:nvPr/>
        </p:nvSpPr>
        <p:spPr>
          <a:xfrm>
            <a:off x="4324341" y="2778783"/>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9" name="object 9"/>
          <p:cNvSpPr/>
          <p:nvPr/>
        </p:nvSpPr>
        <p:spPr>
          <a:xfrm>
            <a:off x="4551915"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10" name="object 10"/>
          <p:cNvSpPr/>
          <p:nvPr/>
        </p:nvSpPr>
        <p:spPr>
          <a:xfrm>
            <a:off x="4901541" y="2778783"/>
            <a:ext cx="937939" cy="0"/>
          </a:xfrm>
          <a:custGeom>
            <a:avLst/>
            <a:gdLst/>
            <a:ahLst/>
            <a:cxnLst/>
            <a:rect l="l" t="t" r="r" b="b"/>
            <a:pathLst>
              <a:path w="2749550">
                <a:moveTo>
                  <a:pt x="0" y="0"/>
                </a:moveTo>
                <a:lnTo>
                  <a:pt x="2701833" y="0"/>
                </a:lnTo>
                <a:lnTo>
                  <a:pt x="2748952" y="0"/>
                </a:lnTo>
              </a:path>
            </a:pathLst>
          </a:custGeom>
          <a:ln w="94237">
            <a:solidFill>
              <a:srgbClr val="000000"/>
            </a:solidFill>
          </a:ln>
        </p:spPr>
        <p:txBody>
          <a:bodyPr wrap="square" lIns="0" tIns="0" rIns="0" bIns="0" rtlCol="0"/>
          <a:lstStyle/>
          <a:p>
            <a:endParaRPr sz="614">
              <a:solidFill>
                <a:prstClr val="black"/>
              </a:solidFill>
            </a:endParaRPr>
          </a:p>
        </p:txBody>
      </p:sp>
      <p:sp>
        <p:nvSpPr>
          <p:cNvPr id="11" name="object 11"/>
          <p:cNvSpPr/>
          <p:nvPr/>
        </p:nvSpPr>
        <p:spPr>
          <a:xfrm>
            <a:off x="5823191"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12" name="object 12"/>
          <p:cNvSpPr txBox="1"/>
          <p:nvPr/>
        </p:nvSpPr>
        <p:spPr>
          <a:xfrm>
            <a:off x="6037775" y="1857622"/>
            <a:ext cx="136512" cy="1853783"/>
          </a:xfrm>
          <a:prstGeom prst="rect">
            <a:avLst/>
          </a:prstGeom>
          <a:ln w="41883">
            <a:solidFill>
              <a:srgbClr val="000000"/>
            </a:solidFill>
          </a:ln>
        </p:spPr>
        <p:txBody>
          <a:bodyPr vert="vert" wrap="square" lIns="0" tIns="35741" rIns="0" bIns="0" rtlCol="0">
            <a:spAutoFit/>
          </a:bodyPr>
          <a:lstStyle/>
          <a:p>
            <a:pPr marL="3249" algn="ctr">
              <a:spcBef>
                <a:spcPts val="281"/>
              </a:spcBef>
            </a:pPr>
            <a:r>
              <a:rPr sz="887" spc="14" dirty="0">
                <a:solidFill>
                  <a:prstClr val="black"/>
                </a:solidFill>
                <a:latin typeface="Arial"/>
                <a:cs typeface="Arial"/>
              </a:rPr>
              <a:t>Rename</a:t>
            </a:r>
            <a:endParaRPr sz="887">
              <a:solidFill>
                <a:prstClr val="black"/>
              </a:solidFill>
              <a:latin typeface="Arial"/>
              <a:cs typeface="Arial"/>
            </a:endParaRPr>
          </a:p>
        </p:txBody>
      </p:sp>
      <p:sp>
        <p:nvSpPr>
          <p:cNvPr id="13" name="object 13"/>
          <p:cNvSpPr txBox="1"/>
          <p:nvPr/>
        </p:nvSpPr>
        <p:spPr>
          <a:xfrm>
            <a:off x="6595487" y="1857622"/>
            <a:ext cx="136512" cy="1853783"/>
          </a:xfrm>
          <a:prstGeom prst="rect">
            <a:avLst/>
          </a:prstGeom>
          <a:ln w="41883">
            <a:solidFill>
              <a:srgbClr val="000000"/>
            </a:solidFill>
          </a:ln>
        </p:spPr>
        <p:txBody>
          <a:bodyPr vert="vert" wrap="square" lIns="0" tIns="32709" rIns="0" bIns="0" rtlCol="0">
            <a:spAutoFit/>
          </a:bodyPr>
          <a:lstStyle/>
          <a:p>
            <a:pPr marL="1949" algn="ctr">
              <a:spcBef>
                <a:spcPts val="257"/>
              </a:spcBef>
            </a:pPr>
            <a:r>
              <a:rPr sz="887" spc="23" dirty="0">
                <a:solidFill>
                  <a:prstClr val="black"/>
                </a:solidFill>
                <a:latin typeface="Arial"/>
                <a:cs typeface="Arial"/>
              </a:rPr>
              <a:t>Execute</a:t>
            </a:r>
            <a:endParaRPr sz="887">
              <a:solidFill>
                <a:prstClr val="black"/>
              </a:solidFill>
              <a:latin typeface="Arial"/>
              <a:cs typeface="Arial"/>
            </a:endParaRPr>
          </a:p>
        </p:txBody>
      </p:sp>
      <p:sp>
        <p:nvSpPr>
          <p:cNvPr id="14" name="object 14"/>
          <p:cNvSpPr txBox="1"/>
          <p:nvPr/>
        </p:nvSpPr>
        <p:spPr>
          <a:xfrm>
            <a:off x="7165952" y="1857622"/>
            <a:ext cx="136512" cy="1853783"/>
          </a:xfrm>
          <a:prstGeom prst="rect">
            <a:avLst/>
          </a:prstGeom>
          <a:ln w="41883">
            <a:solidFill>
              <a:srgbClr val="000000"/>
            </a:solidFill>
          </a:ln>
        </p:spPr>
        <p:txBody>
          <a:bodyPr vert="vert" wrap="square" lIns="0" tIns="35308" rIns="0" bIns="0" rtlCol="0">
            <a:spAutoFit/>
          </a:bodyPr>
          <a:lstStyle/>
          <a:p>
            <a:pPr algn="ctr">
              <a:spcBef>
                <a:spcPts val="278"/>
              </a:spcBef>
            </a:pPr>
            <a:r>
              <a:rPr sz="887" spc="26" dirty="0">
                <a:solidFill>
                  <a:prstClr val="black"/>
                </a:solidFill>
                <a:latin typeface="Arial"/>
                <a:cs typeface="Arial"/>
              </a:rPr>
              <a:t>WB</a:t>
            </a:r>
            <a:endParaRPr sz="887">
              <a:solidFill>
                <a:prstClr val="black"/>
              </a:solidFill>
              <a:latin typeface="Arial"/>
              <a:cs typeface="Arial"/>
            </a:endParaRPr>
          </a:p>
        </p:txBody>
      </p:sp>
      <p:sp>
        <p:nvSpPr>
          <p:cNvPr id="15" name="object 15"/>
          <p:cNvSpPr/>
          <p:nvPr/>
        </p:nvSpPr>
        <p:spPr>
          <a:xfrm>
            <a:off x="6173415" y="2784495"/>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16" name="object 16"/>
          <p:cNvSpPr/>
          <p:nvPr/>
        </p:nvSpPr>
        <p:spPr>
          <a:xfrm>
            <a:off x="6400978" y="2722344"/>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17" name="object 17"/>
          <p:cNvSpPr/>
          <p:nvPr/>
        </p:nvSpPr>
        <p:spPr>
          <a:xfrm>
            <a:off x="6732663" y="2784495"/>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18" name="object 18"/>
          <p:cNvSpPr/>
          <p:nvPr/>
        </p:nvSpPr>
        <p:spPr>
          <a:xfrm>
            <a:off x="6960262" y="2722344"/>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19" name="object 19"/>
          <p:cNvSpPr/>
          <p:nvPr/>
        </p:nvSpPr>
        <p:spPr>
          <a:xfrm>
            <a:off x="4906327" y="2147190"/>
            <a:ext cx="913895" cy="0"/>
          </a:xfrm>
          <a:custGeom>
            <a:avLst/>
            <a:gdLst/>
            <a:ahLst/>
            <a:cxnLst/>
            <a:rect l="l" t="t" r="r" b="b"/>
            <a:pathLst>
              <a:path w="2679065">
                <a:moveTo>
                  <a:pt x="0" y="0"/>
                </a:moveTo>
                <a:lnTo>
                  <a:pt x="2631804" y="0"/>
                </a:lnTo>
                <a:lnTo>
                  <a:pt x="2678923" y="0"/>
                </a:lnTo>
              </a:path>
            </a:pathLst>
          </a:custGeom>
          <a:ln w="94237">
            <a:solidFill>
              <a:srgbClr val="000000"/>
            </a:solidFill>
          </a:ln>
        </p:spPr>
        <p:txBody>
          <a:bodyPr wrap="square" lIns="0" tIns="0" rIns="0" bIns="0" rtlCol="0"/>
          <a:lstStyle/>
          <a:p>
            <a:endParaRPr sz="614">
              <a:solidFill>
                <a:prstClr val="black"/>
              </a:solidFill>
            </a:endParaRPr>
          </a:p>
        </p:txBody>
      </p:sp>
      <p:sp>
        <p:nvSpPr>
          <p:cNvPr id="20" name="object 20"/>
          <p:cNvSpPr/>
          <p:nvPr/>
        </p:nvSpPr>
        <p:spPr>
          <a:xfrm>
            <a:off x="5804118" y="2085040"/>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21" name="object 21"/>
          <p:cNvSpPr txBox="1"/>
          <p:nvPr/>
        </p:nvSpPr>
        <p:spPr>
          <a:xfrm>
            <a:off x="5010580" y="1999354"/>
            <a:ext cx="708111" cy="133875"/>
          </a:xfrm>
          <a:prstGeom prst="rect">
            <a:avLst/>
          </a:prstGeom>
        </p:spPr>
        <p:txBody>
          <a:bodyPr vert="horz" wrap="square" lIns="0" tIns="5199" rIns="0" bIns="0" rtlCol="0">
            <a:spAutoFit/>
          </a:bodyPr>
          <a:lstStyle/>
          <a:p>
            <a:pPr marL="4332">
              <a:spcBef>
                <a:spcPts val="41"/>
              </a:spcBef>
            </a:pPr>
            <a:r>
              <a:rPr sz="836" b="1" spc="2" dirty="0">
                <a:solidFill>
                  <a:prstClr val="black"/>
                </a:solidFill>
                <a:latin typeface="Times New Roman"/>
                <a:cs typeface="Times New Roman"/>
              </a:rPr>
              <a:t>ld t0,</a:t>
            </a:r>
            <a:r>
              <a:rPr sz="836" b="1" spc="-26" dirty="0">
                <a:solidFill>
                  <a:prstClr val="black"/>
                </a:solidFill>
                <a:latin typeface="Times New Roman"/>
                <a:cs typeface="Times New Roman"/>
              </a:rPr>
              <a:t> </a:t>
            </a:r>
            <a:r>
              <a:rPr sz="836" b="1" spc="4" dirty="0">
                <a:solidFill>
                  <a:prstClr val="black"/>
                </a:solidFill>
                <a:latin typeface="Times New Roman"/>
                <a:cs typeface="Times New Roman"/>
              </a:rPr>
              <a:t>[0x803ac]</a:t>
            </a:r>
            <a:endParaRPr sz="836">
              <a:solidFill>
                <a:prstClr val="black"/>
              </a:solidFill>
              <a:latin typeface="Times New Roman"/>
              <a:cs typeface="Times New Roman"/>
            </a:endParaRPr>
          </a:p>
        </p:txBody>
      </p:sp>
      <p:sp>
        <p:nvSpPr>
          <p:cNvPr id="22" name="object 22"/>
          <p:cNvSpPr txBox="1"/>
          <p:nvPr/>
        </p:nvSpPr>
        <p:spPr>
          <a:xfrm>
            <a:off x="4999865" y="2581570"/>
            <a:ext cx="574460" cy="133875"/>
          </a:xfrm>
          <a:prstGeom prst="rect">
            <a:avLst/>
          </a:prstGeom>
        </p:spPr>
        <p:txBody>
          <a:bodyPr vert="horz" wrap="square" lIns="0" tIns="5199" rIns="0" bIns="0" rtlCol="0">
            <a:spAutoFit/>
          </a:bodyPr>
          <a:lstStyle/>
          <a:p>
            <a:pPr marL="4332">
              <a:spcBef>
                <a:spcPts val="41"/>
              </a:spcBef>
            </a:pPr>
            <a:r>
              <a:rPr sz="836" b="1" spc="4" dirty="0">
                <a:solidFill>
                  <a:prstClr val="black"/>
                </a:solidFill>
                <a:latin typeface="Times New Roman"/>
                <a:cs typeface="Times New Roman"/>
              </a:rPr>
              <a:t>add, </a:t>
            </a:r>
            <a:r>
              <a:rPr sz="836" b="1" spc="2" dirty="0">
                <a:solidFill>
                  <a:prstClr val="black"/>
                </a:solidFill>
                <a:latin typeface="Times New Roman"/>
                <a:cs typeface="Times New Roman"/>
              </a:rPr>
              <a:t>t0, t0,</a:t>
            </a:r>
            <a:r>
              <a:rPr sz="836" b="1" spc="-24" dirty="0">
                <a:solidFill>
                  <a:prstClr val="black"/>
                </a:solidFill>
                <a:latin typeface="Times New Roman"/>
                <a:cs typeface="Times New Roman"/>
              </a:rPr>
              <a:t> </a:t>
            </a:r>
            <a:r>
              <a:rPr sz="836" b="1" spc="4" dirty="0">
                <a:solidFill>
                  <a:prstClr val="black"/>
                </a:solidFill>
                <a:latin typeface="Times New Roman"/>
                <a:cs typeface="Times New Roman"/>
              </a:rPr>
              <a:t>1</a:t>
            </a:r>
            <a:endParaRPr sz="836">
              <a:solidFill>
                <a:prstClr val="black"/>
              </a:solidFill>
              <a:latin typeface="Times New Roman"/>
              <a:cs typeface="Times New Roman"/>
            </a:endParaRPr>
          </a:p>
        </p:txBody>
      </p:sp>
      <p:sp>
        <p:nvSpPr>
          <p:cNvPr id="23" name="object 23"/>
          <p:cNvSpPr txBox="1"/>
          <p:nvPr/>
        </p:nvSpPr>
        <p:spPr>
          <a:xfrm>
            <a:off x="5064159" y="3281657"/>
            <a:ext cx="696197" cy="133875"/>
          </a:xfrm>
          <a:prstGeom prst="rect">
            <a:avLst/>
          </a:prstGeom>
        </p:spPr>
        <p:txBody>
          <a:bodyPr vert="horz" wrap="square" lIns="0" tIns="5199" rIns="0" bIns="0" rtlCol="0">
            <a:spAutoFit/>
          </a:bodyPr>
          <a:lstStyle/>
          <a:p>
            <a:pPr marL="4332">
              <a:spcBef>
                <a:spcPts val="41"/>
              </a:spcBef>
            </a:pPr>
            <a:r>
              <a:rPr sz="836" b="1" spc="2" dirty="0">
                <a:solidFill>
                  <a:prstClr val="black"/>
                </a:solidFill>
                <a:latin typeface="Times New Roman"/>
                <a:cs typeface="Times New Roman"/>
              </a:rPr>
              <a:t>st [0x803ac],</a:t>
            </a:r>
            <a:r>
              <a:rPr sz="836" b="1" spc="-11" dirty="0">
                <a:solidFill>
                  <a:prstClr val="black"/>
                </a:solidFill>
                <a:latin typeface="Times New Roman"/>
                <a:cs typeface="Times New Roman"/>
              </a:rPr>
              <a:t> </a:t>
            </a:r>
            <a:r>
              <a:rPr sz="836" b="1" spc="2" dirty="0">
                <a:solidFill>
                  <a:prstClr val="black"/>
                </a:solidFill>
                <a:latin typeface="Times New Roman"/>
                <a:cs typeface="Times New Roman"/>
              </a:rPr>
              <a:t>t0</a:t>
            </a:r>
            <a:endParaRPr sz="836">
              <a:solidFill>
                <a:prstClr val="black"/>
              </a:solidFill>
              <a:latin typeface="Times New Roman"/>
              <a:cs typeface="Times New Roman"/>
            </a:endParaRPr>
          </a:p>
        </p:txBody>
      </p:sp>
      <p:sp>
        <p:nvSpPr>
          <p:cNvPr id="24" name="object 24"/>
          <p:cNvSpPr/>
          <p:nvPr/>
        </p:nvSpPr>
        <p:spPr>
          <a:xfrm>
            <a:off x="4914757" y="3471734"/>
            <a:ext cx="897215" cy="0"/>
          </a:xfrm>
          <a:custGeom>
            <a:avLst/>
            <a:gdLst/>
            <a:ahLst/>
            <a:cxnLst/>
            <a:rect l="l" t="t" r="r" b="b"/>
            <a:pathLst>
              <a:path w="2630169">
                <a:moveTo>
                  <a:pt x="0" y="0"/>
                </a:moveTo>
                <a:lnTo>
                  <a:pt x="2582465" y="0"/>
                </a:lnTo>
                <a:lnTo>
                  <a:pt x="2629584" y="0"/>
                </a:lnTo>
              </a:path>
            </a:pathLst>
          </a:custGeom>
          <a:ln w="94237">
            <a:solidFill>
              <a:srgbClr val="000000"/>
            </a:solidFill>
          </a:ln>
        </p:spPr>
        <p:txBody>
          <a:bodyPr wrap="square" lIns="0" tIns="0" rIns="0" bIns="0" rtlCol="0"/>
          <a:lstStyle/>
          <a:p>
            <a:endParaRPr sz="614">
              <a:solidFill>
                <a:prstClr val="black"/>
              </a:solidFill>
            </a:endParaRPr>
          </a:p>
        </p:txBody>
      </p:sp>
      <p:sp>
        <p:nvSpPr>
          <p:cNvPr id="25" name="object 25"/>
          <p:cNvSpPr/>
          <p:nvPr/>
        </p:nvSpPr>
        <p:spPr>
          <a:xfrm>
            <a:off x="5795688" y="3409583"/>
            <a:ext cx="124337" cy="124337"/>
          </a:xfrm>
          <a:custGeom>
            <a:avLst/>
            <a:gdLst/>
            <a:ahLst/>
            <a:cxnLst/>
            <a:rect l="l" t="t" r="r" b="b"/>
            <a:pathLst>
              <a:path w="364490" h="364490">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27" name="object 27"/>
          <p:cNvSpPr txBox="1"/>
          <p:nvPr/>
        </p:nvSpPr>
        <p:spPr>
          <a:xfrm>
            <a:off x="7843077" y="4341761"/>
            <a:ext cx="56537" cy="104961"/>
          </a:xfrm>
          <a:prstGeom prst="rect">
            <a:avLst/>
          </a:prstGeom>
        </p:spPr>
        <p:txBody>
          <a:bodyPr vert="horz" wrap="square" lIns="0" tIns="2600" rIns="0" bIns="0" rtlCol="0">
            <a:spAutoFit/>
          </a:bodyPr>
          <a:lstStyle/>
          <a:p>
            <a:pPr marL="4332">
              <a:spcBef>
                <a:spcPts val="20"/>
              </a:spcBef>
            </a:pPr>
            <a:r>
              <a:rPr sz="665" spc="5" dirty="0">
                <a:solidFill>
                  <a:prstClr val="black"/>
                </a:solidFill>
                <a:latin typeface="Arial"/>
                <a:cs typeface="Arial"/>
              </a:rPr>
              <a:t>5</a:t>
            </a:r>
            <a:endParaRPr sz="665">
              <a:solidFill>
                <a:prstClr val="black"/>
              </a:solidFill>
              <a:latin typeface="Arial"/>
              <a:cs typeface="Arial"/>
            </a:endParaRPr>
          </a:p>
        </p:txBody>
      </p:sp>
      <p:sp>
        <p:nvSpPr>
          <p:cNvPr id="32" name="Title 23">
            <a:extLst>
              <a:ext uri="{FF2B5EF4-FFF2-40B4-BE49-F238E27FC236}">
                <a16:creationId xmlns:a16="http://schemas.microsoft.com/office/drawing/2014/main" id="{202C55D1-BED9-F84F-A24E-8FD687C24038}"/>
              </a:ext>
            </a:extLst>
          </p:cNvPr>
          <p:cNvSpPr>
            <a:spLocks noGrp="1"/>
          </p:cNvSpPr>
          <p:nvPr>
            <p:ph type="title"/>
          </p:nvPr>
        </p:nvSpPr>
        <p:spPr>
          <a:xfrm>
            <a:off x="457200" y="205979"/>
            <a:ext cx="8229600" cy="857250"/>
          </a:xfrm>
        </p:spPr>
        <p:txBody>
          <a:bodyPr/>
          <a:lstStyle/>
          <a:p>
            <a:r>
              <a:rPr lang="en-US" spc="11" dirty="0">
                <a:solidFill>
                  <a:srgbClr val="0070C0"/>
                </a:solidFill>
              </a:rPr>
              <a:t>Mobilizing the Micro-Ops</a:t>
            </a:r>
            <a:br>
              <a:rPr lang="en-US" spc="11" dirty="0">
                <a:solidFill>
                  <a:srgbClr val="0070C0"/>
                </a:solidFill>
              </a:rPr>
            </a:br>
            <a:r>
              <a:rPr lang="en-US" sz="1600" spc="11" dirty="0">
                <a:solidFill>
                  <a:srgbClr val="0070C0"/>
                </a:solidFill>
              </a:rPr>
              <a:t>Exploiting </a:t>
            </a:r>
            <a:r>
              <a:rPr lang="en-US" sz="1600" spc="-17" dirty="0">
                <a:solidFill>
                  <a:srgbClr val="0070C0"/>
                </a:solidFill>
              </a:rPr>
              <a:t>Translated</a:t>
            </a:r>
            <a:r>
              <a:rPr lang="en-US" sz="1600" spc="-12" dirty="0">
                <a:solidFill>
                  <a:srgbClr val="0070C0"/>
                </a:solidFill>
              </a:rPr>
              <a:t> </a:t>
            </a:r>
            <a:r>
              <a:rPr lang="en-US" sz="1600" spc="-23" dirty="0">
                <a:solidFill>
                  <a:srgbClr val="0070C0"/>
                </a:solidFill>
              </a:rPr>
              <a:t>ISAs</a:t>
            </a:r>
            <a:endParaRPr lang="en-US" sz="1600" dirty="0"/>
          </a:p>
        </p:txBody>
      </p:sp>
    </p:spTree>
    <p:extLst>
      <p:ext uri="{BB962C8B-B14F-4D97-AF65-F5344CB8AC3E}">
        <p14:creationId xmlns:p14="http://schemas.microsoft.com/office/powerpoint/2010/main" val="184467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91655" y="1378270"/>
            <a:ext cx="4295822" cy="2836383"/>
          </a:xfrm>
          <a:prstGeom prst="rect">
            <a:avLst/>
          </a:prstGeom>
          <a:blipFill>
            <a:blip r:embed="rId2" cstate="print"/>
            <a:stretch>
              <a:fillRect/>
            </a:stretch>
          </a:blipFill>
        </p:spPr>
        <p:txBody>
          <a:bodyPr wrap="square" lIns="0" tIns="0" rIns="0" bIns="0" rtlCol="0"/>
          <a:lstStyle/>
          <a:p>
            <a:endParaRPr sz="614">
              <a:solidFill>
                <a:prstClr val="black"/>
              </a:solidFill>
            </a:endParaRPr>
          </a:p>
        </p:txBody>
      </p:sp>
      <p:sp>
        <p:nvSpPr>
          <p:cNvPr id="3" name="object 3"/>
          <p:cNvSpPr txBox="1"/>
          <p:nvPr/>
        </p:nvSpPr>
        <p:spPr>
          <a:xfrm>
            <a:off x="2042352" y="2631577"/>
            <a:ext cx="1061409" cy="273684"/>
          </a:xfrm>
          <a:prstGeom prst="rect">
            <a:avLst/>
          </a:prstGeom>
        </p:spPr>
        <p:txBody>
          <a:bodyPr vert="horz" wrap="square" lIns="0" tIns="1733" rIns="0" bIns="0" rtlCol="0">
            <a:spAutoFit/>
          </a:bodyPr>
          <a:lstStyle/>
          <a:p>
            <a:pPr marL="4332" marR="1733" indent="32057">
              <a:lnSpc>
                <a:spcPct val="103099"/>
              </a:lnSpc>
              <a:spcBef>
                <a:spcPts val="14"/>
              </a:spcBef>
            </a:pPr>
            <a:r>
              <a:rPr sz="887" spc="19" dirty="0">
                <a:solidFill>
                  <a:prstClr val="black"/>
                </a:solidFill>
                <a:latin typeface="Arial"/>
                <a:cs typeface="Arial"/>
              </a:rPr>
              <a:t>Native </a:t>
            </a:r>
            <a:r>
              <a:rPr sz="887" spc="29" dirty="0">
                <a:solidFill>
                  <a:prstClr val="black"/>
                </a:solidFill>
                <a:latin typeface="Arial"/>
                <a:cs typeface="Arial"/>
              </a:rPr>
              <a:t>Instructions  </a:t>
            </a:r>
            <a:r>
              <a:rPr sz="887" spc="2" dirty="0">
                <a:solidFill>
                  <a:prstClr val="black"/>
                </a:solidFill>
                <a:latin typeface="Arial"/>
                <a:cs typeface="Arial"/>
              </a:rPr>
              <a:t>(e.g., </a:t>
            </a:r>
            <a:r>
              <a:rPr sz="887" spc="32" dirty="0">
                <a:solidFill>
                  <a:prstClr val="black"/>
                </a:solidFill>
                <a:latin typeface="Arial"/>
                <a:cs typeface="Arial"/>
              </a:rPr>
              <a:t>inc </a:t>
            </a:r>
            <a:r>
              <a:rPr sz="887" spc="19" dirty="0">
                <a:solidFill>
                  <a:prstClr val="black"/>
                </a:solidFill>
                <a:latin typeface="Arial"/>
                <a:cs typeface="Arial"/>
              </a:rPr>
              <a:t>[0x803ac]</a:t>
            </a:r>
            <a:r>
              <a:rPr sz="887" spc="-48" dirty="0">
                <a:solidFill>
                  <a:prstClr val="black"/>
                </a:solidFill>
                <a:latin typeface="Arial"/>
                <a:cs typeface="Arial"/>
              </a:rPr>
              <a:t> </a:t>
            </a:r>
            <a:r>
              <a:rPr sz="887" spc="-46" dirty="0">
                <a:solidFill>
                  <a:prstClr val="black"/>
                </a:solidFill>
                <a:latin typeface="Arial"/>
                <a:cs typeface="Arial"/>
              </a:rPr>
              <a:t>)</a:t>
            </a:r>
            <a:endParaRPr sz="887">
              <a:solidFill>
                <a:prstClr val="black"/>
              </a:solidFill>
              <a:latin typeface="Arial"/>
              <a:cs typeface="Arial"/>
            </a:endParaRPr>
          </a:p>
        </p:txBody>
      </p:sp>
      <p:sp>
        <p:nvSpPr>
          <p:cNvPr id="4" name="object 4"/>
          <p:cNvSpPr/>
          <p:nvPr/>
        </p:nvSpPr>
        <p:spPr>
          <a:xfrm>
            <a:off x="3177512" y="2778783"/>
            <a:ext cx="722841" cy="0"/>
          </a:xfrm>
          <a:custGeom>
            <a:avLst/>
            <a:gdLst/>
            <a:ahLst/>
            <a:cxnLst/>
            <a:rect l="l" t="t" r="r" b="b"/>
            <a:pathLst>
              <a:path w="2118995">
                <a:moveTo>
                  <a:pt x="0" y="0"/>
                </a:moveTo>
                <a:lnTo>
                  <a:pt x="2071664" y="0"/>
                </a:lnTo>
                <a:lnTo>
                  <a:pt x="2118783" y="0"/>
                </a:lnTo>
              </a:path>
            </a:pathLst>
          </a:custGeom>
          <a:ln w="94237">
            <a:solidFill>
              <a:srgbClr val="000000"/>
            </a:solidFill>
          </a:ln>
        </p:spPr>
        <p:txBody>
          <a:bodyPr wrap="square" lIns="0" tIns="0" rIns="0" bIns="0" rtlCol="0"/>
          <a:lstStyle/>
          <a:p>
            <a:endParaRPr sz="614">
              <a:solidFill>
                <a:prstClr val="black"/>
              </a:solidFill>
            </a:endParaRPr>
          </a:p>
        </p:txBody>
      </p:sp>
      <p:sp>
        <p:nvSpPr>
          <p:cNvPr id="5" name="object 5"/>
          <p:cNvSpPr/>
          <p:nvPr/>
        </p:nvSpPr>
        <p:spPr>
          <a:xfrm>
            <a:off x="3884203"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6" name="object 6"/>
          <p:cNvSpPr txBox="1"/>
          <p:nvPr/>
        </p:nvSpPr>
        <p:spPr>
          <a:xfrm>
            <a:off x="4768295" y="1851910"/>
            <a:ext cx="136512" cy="1853783"/>
          </a:xfrm>
          <a:prstGeom prst="rect">
            <a:avLst/>
          </a:prstGeom>
          <a:ln w="41883">
            <a:solidFill>
              <a:srgbClr val="EE220C"/>
            </a:solidFill>
          </a:ln>
        </p:spPr>
        <p:txBody>
          <a:bodyPr vert="vert" wrap="square" lIns="0" tIns="34225" rIns="0" bIns="0" rtlCol="0">
            <a:spAutoFit/>
          </a:bodyPr>
          <a:lstStyle/>
          <a:p>
            <a:pPr marL="405256">
              <a:spcBef>
                <a:spcPts val="269"/>
              </a:spcBef>
            </a:pPr>
            <a:r>
              <a:rPr sz="887" spc="31" dirty="0">
                <a:solidFill>
                  <a:prstClr val="black"/>
                </a:solidFill>
                <a:latin typeface="Arial"/>
                <a:cs typeface="Arial"/>
              </a:rPr>
              <a:t>Instruction</a:t>
            </a:r>
            <a:r>
              <a:rPr sz="887" spc="2" dirty="0">
                <a:solidFill>
                  <a:prstClr val="black"/>
                </a:solidFill>
                <a:latin typeface="Arial"/>
                <a:cs typeface="Arial"/>
              </a:rPr>
              <a:t> </a:t>
            </a:r>
            <a:r>
              <a:rPr sz="887" spc="27" dirty="0">
                <a:solidFill>
                  <a:prstClr val="black"/>
                </a:solidFill>
                <a:latin typeface="Arial"/>
                <a:cs typeface="Arial"/>
              </a:rPr>
              <a:t>Decoder</a:t>
            </a:r>
            <a:endParaRPr sz="887">
              <a:solidFill>
                <a:prstClr val="black"/>
              </a:solidFill>
              <a:latin typeface="Arial"/>
              <a:cs typeface="Arial"/>
            </a:endParaRPr>
          </a:p>
        </p:txBody>
      </p:sp>
      <p:sp>
        <p:nvSpPr>
          <p:cNvPr id="7" name="object 7"/>
          <p:cNvSpPr txBox="1"/>
          <p:nvPr/>
        </p:nvSpPr>
        <p:spPr>
          <a:xfrm>
            <a:off x="4163045" y="1851910"/>
            <a:ext cx="136512" cy="1853783"/>
          </a:xfrm>
          <a:prstGeom prst="rect">
            <a:avLst/>
          </a:prstGeom>
          <a:ln w="41883">
            <a:solidFill>
              <a:srgbClr val="000000"/>
            </a:solidFill>
          </a:ln>
        </p:spPr>
        <p:txBody>
          <a:bodyPr vert="vert" wrap="square" lIns="0" tIns="32709" rIns="0" bIns="0" rtlCol="0">
            <a:spAutoFit/>
          </a:bodyPr>
          <a:lstStyle/>
          <a:p>
            <a:pPr algn="ctr">
              <a:spcBef>
                <a:spcPts val="257"/>
              </a:spcBef>
            </a:pPr>
            <a:r>
              <a:rPr sz="887" spc="26" dirty="0">
                <a:solidFill>
                  <a:prstClr val="black"/>
                </a:solidFill>
                <a:latin typeface="Arial"/>
                <a:cs typeface="Arial"/>
              </a:rPr>
              <a:t>Fetch</a:t>
            </a:r>
            <a:endParaRPr sz="887">
              <a:solidFill>
                <a:prstClr val="black"/>
              </a:solidFill>
              <a:latin typeface="Arial"/>
              <a:cs typeface="Arial"/>
            </a:endParaRPr>
          </a:p>
        </p:txBody>
      </p:sp>
      <p:sp>
        <p:nvSpPr>
          <p:cNvPr id="8" name="object 8"/>
          <p:cNvSpPr/>
          <p:nvPr/>
        </p:nvSpPr>
        <p:spPr>
          <a:xfrm>
            <a:off x="4324341" y="2778783"/>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9" name="object 9"/>
          <p:cNvSpPr/>
          <p:nvPr/>
        </p:nvSpPr>
        <p:spPr>
          <a:xfrm>
            <a:off x="4551915"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10" name="object 10"/>
          <p:cNvSpPr/>
          <p:nvPr/>
        </p:nvSpPr>
        <p:spPr>
          <a:xfrm>
            <a:off x="4901541" y="2778783"/>
            <a:ext cx="937939" cy="0"/>
          </a:xfrm>
          <a:custGeom>
            <a:avLst/>
            <a:gdLst/>
            <a:ahLst/>
            <a:cxnLst/>
            <a:rect l="l" t="t" r="r" b="b"/>
            <a:pathLst>
              <a:path w="2749550">
                <a:moveTo>
                  <a:pt x="0" y="0"/>
                </a:moveTo>
                <a:lnTo>
                  <a:pt x="2701833" y="0"/>
                </a:lnTo>
                <a:lnTo>
                  <a:pt x="2748952" y="0"/>
                </a:lnTo>
              </a:path>
            </a:pathLst>
          </a:custGeom>
          <a:ln w="94237">
            <a:solidFill>
              <a:srgbClr val="000000"/>
            </a:solidFill>
          </a:ln>
        </p:spPr>
        <p:txBody>
          <a:bodyPr wrap="square" lIns="0" tIns="0" rIns="0" bIns="0" rtlCol="0"/>
          <a:lstStyle/>
          <a:p>
            <a:endParaRPr sz="614">
              <a:solidFill>
                <a:prstClr val="black"/>
              </a:solidFill>
            </a:endParaRPr>
          </a:p>
        </p:txBody>
      </p:sp>
      <p:sp>
        <p:nvSpPr>
          <p:cNvPr id="11" name="object 11"/>
          <p:cNvSpPr/>
          <p:nvPr/>
        </p:nvSpPr>
        <p:spPr>
          <a:xfrm>
            <a:off x="5823191" y="2716632"/>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12" name="object 12"/>
          <p:cNvSpPr/>
          <p:nvPr/>
        </p:nvSpPr>
        <p:spPr>
          <a:xfrm>
            <a:off x="4905828" y="2453164"/>
            <a:ext cx="908912" cy="0"/>
          </a:xfrm>
          <a:custGeom>
            <a:avLst/>
            <a:gdLst/>
            <a:ahLst/>
            <a:cxnLst/>
            <a:rect l="l" t="t" r="r" b="b"/>
            <a:pathLst>
              <a:path w="2664459">
                <a:moveTo>
                  <a:pt x="0" y="0"/>
                </a:moveTo>
                <a:lnTo>
                  <a:pt x="2617218" y="0"/>
                </a:lnTo>
                <a:lnTo>
                  <a:pt x="2664337" y="0"/>
                </a:lnTo>
              </a:path>
            </a:pathLst>
          </a:custGeom>
          <a:ln w="94237">
            <a:solidFill>
              <a:srgbClr val="1DB100"/>
            </a:solidFill>
          </a:ln>
        </p:spPr>
        <p:txBody>
          <a:bodyPr wrap="square" lIns="0" tIns="0" rIns="0" bIns="0" rtlCol="0"/>
          <a:lstStyle/>
          <a:p>
            <a:endParaRPr sz="614">
              <a:solidFill>
                <a:prstClr val="black"/>
              </a:solidFill>
            </a:endParaRPr>
          </a:p>
        </p:txBody>
      </p:sp>
      <p:sp>
        <p:nvSpPr>
          <p:cNvPr id="13" name="object 13"/>
          <p:cNvSpPr/>
          <p:nvPr/>
        </p:nvSpPr>
        <p:spPr>
          <a:xfrm>
            <a:off x="5798617" y="2391013"/>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1DB100"/>
          </a:solidFill>
        </p:spPr>
        <p:txBody>
          <a:bodyPr wrap="square" lIns="0" tIns="0" rIns="0" bIns="0" rtlCol="0"/>
          <a:lstStyle/>
          <a:p>
            <a:endParaRPr sz="614">
              <a:solidFill>
                <a:prstClr val="black"/>
              </a:solidFill>
            </a:endParaRPr>
          </a:p>
        </p:txBody>
      </p:sp>
      <p:sp>
        <p:nvSpPr>
          <p:cNvPr id="14" name="object 14"/>
          <p:cNvSpPr/>
          <p:nvPr/>
        </p:nvSpPr>
        <p:spPr>
          <a:xfrm>
            <a:off x="4920294" y="3163250"/>
            <a:ext cx="908912" cy="0"/>
          </a:xfrm>
          <a:custGeom>
            <a:avLst/>
            <a:gdLst/>
            <a:ahLst/>
            <a:cxnLst/>
            <a:rect l="l" t="t" r="r" b="b"/>
            <a:pathLst>
              <a:path w="2664459">
                <a:moveTo>
                  <a:pt x="0" y="0"/>
                </a:moveTo>
                <a:lnTo>
                  <a:pt x="2617218" y="0"/>
                </a:lnTo>
                <a:lnTo>
                  <a:pt x="2664337" y="0"/>
                </a:lnTo>
              </a:path>
            </a:pathLst>
          </a:custGeom>
          <a:ln w="94237">
            <a:solidFill>
              <a:srgbClr val="1DB100"/>
            </a:solidFill>
          </a:ln>
        </p:spPr>
        <p:txBody>
          <a:bodyPr wrap="square" lIns="0" tIns="0" rIns="0" bIns="0" rtlCol="0"/>
          <a:lstStyle/>
          <a:p>
            <a:endParaRPr sz="614">
              <a:solidFill>
                <a:prstClr val="black"/>
              </a:solidFill>
            </a:endParaRPr>
          </a:p>
        </p:txBody>
      </p:sp>
      <p:sp>
        <p:nvSpPr>
          <p:cNvPr id="15" name="object 15"/>
          <p:cNvSpPr/>
          <p:nvPr/>
        </p:nvSpPr>
        <p:spPr>
          <a:xfrm>
            <a:off x="5813083" y="3101098"/>
            <a:ext cx="124337" cy="124337"/>
          </a:xfrm>
          <a:custGeom>
            <a:avLst/>
            <a:gdLst/>
            <a:ahLst/>
            <a:cxnLst/>
            <a:rect l="l" t="t" r="r" b="b"/>
            <a:pathLst>
              <a:path w="364490" h="364490">
                <a:moveTo>
                  <a:pt x="0" y="0"/>
                </a:moveTo>
                <a:lnTo>
                  <a:pt x="0" y="364386"/>
                </a:lnTo>
                <a:lnTo>
                  <a:pt x="364386" y="182193"/>
                </a:lnTo>
                <a:lnTo>
                  <a:pt x="0" y="0"/>
                </a:lnTo>
                <a:close/>
              </a:path>
            </a:pathLst>
          </a:custGeom>
          <a:solidFill>
            <a:srgbClr val="1DB100"/>
          </a:solidFill>
        </p:spPr>
        <p:txBody>
          <a:bodyPr wrap="square" lIns="0" tIns="0" rIns="0" bIns="0" rtlCol="0"/>
          <a:lstStyle/>
          <a:p>
            <a:endParaRPr sz="614">
              <a:solidFill>
                <a:prstClr val="black"/>
              </a:solidFill>
            </a:endParaRPr>
          </a:p>
        </p:txBody>
      </p:sp>
      <p:sp>
        <p:nvSpPr>
          <p:cNvPr id="16" name="object 16"/>
          <p:cNvSpPr txBox="1"/>
          <p:nvPr/>
        </p:nvSpPr>
        <p:spPr>
          <a:xfrm>
            <a:off x="6037775" y="1857622"/>
            <a:ext cx="136512" cy="1853783"/>
          </a:xfrm>
          <a:prstGeom prst="rect">
            <a:avLst/>
          </a:prstGeom>
          <a:ln w="41883">
            <a:solidFill>
              <a:srgbClr val="000000"/>
            </a:solidFill>
          </a:ln>
        </p:spPr>
        <p:txBody>
          <a:bodyPr vert="vert" wrap="square" lIns="0" tIns="35741" rIns="0" bIns="0" rtlCol="0">
            <a:spAutoFit/>
          </a:bodyPr>
          <a:lstStyle/>
          <a:p>
            <a:pPr marL="3249" algn="ctr">
              <a:spcBef>
                <a:spcPts val="281"/>
              </a:spcBef>
            </a:pPr>
            <a:r>
              <a:rPr sz="887" spc="14" dirty="0">
                <a:solidFill>
                  <a:prstClr val="black"/>
                </a:solidFill>
                <a:latin typeface="Arial"/>
                <a:cs typeface="Arial"/>
              </a:rPr>
              <a:t>Rename</a:t>
            </a:r>
            <a:endParaRPr sz="887">
              <a:solidFill>
                <a:prstClr val="black"/>
              </a:solidFill>
              <a:latin typeface="Arial"/>
              <a:cs typeface="Arial"/>
            </a:endParaRPr>
          </a:p>
        </p:txBody>
      </p:sp>
      <p:sp>
        <p:nvSpPr>
          <p:cNvPr id="17" name="object 17"/>
          <p:cNvSpPr txBox="1"/>
          <p:nvPr/>
        </p:nvSpPr>
        <p:spPr>
          <a:xfrm>
            <a:off x="6595487" y="1857622"/>
            <a:ext cx="136512" cy="1853783"/>
          </a:xfrm>
          <a:prstGeom prst="rect">
            <a:avLst/>
          </a:prstGeom>
          <a:ln w="41883">
            <a:solidFill>
              <a:srgbClr val="000000"/>
            </a:solidFill>
          </a:ln>
        </p:spPr>
        <p:txBody>
          <a:bodyPr vert="vert" wrap="square" lIns="0" tIns="32709" rIns="0" bIns="0" rtlCol="0">
            <a:spAutoFit/>
          </a:bodyPr>
          <a:lstStyle/>
          <a:p>
            <a:pPr marL="1949" algn="ctr">
              <a:spcBef>
                <a:spcPts val="257"/>
              </a:spcBef>
            </a:pPr>
            <a:r>
              <a:rPr sz="887" spc="23" dirty="0">
                <a:solidFill>
                  <a:prstClr val="black"/>
                </a:solidFill>
                <a:latin typeface="Arial"/>
                <a:cs typeface="Arial"/>
              </a:rPr>
              <a:t>Execute</a:t>
            </a:r>
            <a:endParaRPr sz="887">
              <a:solidFill>
                <a:prstClr val="black"/>
              </a:solidFill>
              <a:latin typeface="Arial"/>
              <a:cs typeface="Arial"/>
            </a:endParaRPr>
          </a:p>
        </p:txBody>
      </p:sp>
      <p:sp>
        <p:nvSpPr>
          <p:cNvPr id="18" name="object 18"/>
          <p:cNvSpPr txBox="1"/>
          <p:nvPr/>
        </p:nvSpPr>
        <p:spPr>
          <a:xfrm>
            <a:off x="7165952" y="1857622"/>
            <a:ext cx="136512" cy="1853783"/>
          </a:xfrm>
          <a:prstGeom prst="rect">
            <a:avLst/>
          </a:prstGeom>
          <a:ln w="41883">
            <a:solidFill>
              <a:srgbClr val="000000"/>
            </a:solidFill>
          </a:ln>
        </p:spPr>
        <p:txBody>
          <a:bodyPr vert="vert" wrap="square" lIns="0" tIns="35308" rIns="0" bIns="0" rtlCol="0">
            <a:spAutoFit/>
          </a:bodyPr>
          <a:lstStyle/>
          <a:p>
            <a:pPr algn="ctr">
              <a:spcBef>
                <a:spcPts val="278"/>
              </a:spcBef>
            </a:pPr>
            <a:r>
              <a:rPr sz="887" spc="26" dirty="0">
                <a:solidFill>
                  <a:prstClr val="black"/>
                </a:solidFill>
                <a:latin typeface="Arial"/>
                <a:cs typeface="Arial"/>
              </a:rPr>
              <a:t>WB</a:t>
            </a:r>
            <a:endParaRPr sz="887">
              <a:solidFill>
                <a:prstClr val="black"/>
              </a:solidFill>
              <a:latin typeface="Arial"/>
              <a:cs typeface="Arial"/>
            </a:endParaRPr>
          </a:p>
        </p:txBody>
      </p:sp>
      <p:sp>
        <p:nvSpPr>
          <p:cNvPr id="19" name="object 19"/>
          <p:cNvSpPr/>
          <p:nvPr/>
        </p:nvSpPr>
        <p:spPr>
          <a:xfrm>
            <a:off x="6173415" y="2784495"/>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20" name="object 20"/>
          <p:cNvSpPr/>
          <p:nvPr/>
        </p:nvSpPr>
        <p:spPr>
          <a:xfrm>
            <a:off x="6400978" y="2722344"/>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21" name="object 21"/>
          <p:cNvSpPr/>
          <p:nvPr/>
        </p:nvSpPr>
        <p:spPr>
          <a:xfrm>
            <a:off x="6732663" y="2784495"/>
            <a:ext cx="243691" cy="0"/>
          </a:xfrm>
          <a:custGeom>
            <a:avLst/>
            <a:gdLst/>
            <a:ahLst/>
            <a:cxnLst/>
            <a:rect l="l" t="t" r="r" b="b"/>
            <a:pathLst>
              <a:path w="714375">
                <a:moveTo>
                  <a:pt x="0" y="0"/>
                </a:moveTo>
                <a:lnTo>
                  <a:pt x="667123" y="0"/>
                </a:lnTo>
                <a:lnTo>
                  <a:pt x="714242" y="0"/>
                </a:lnTo>
              </a:path>
            </a:pathLst>
          </a:custGeom>
          <a:ln w="94237">
            <a:solidFill>
              <a:srgbClr val="000000"/>
            </a:solidFill>
          </a:ln>
        </p:spPr>
        <p:txBody>
          <a:bodyPr wrap="square" lIns="0" tIns="0" rIns="0" bIns="0" rtlCol="0"/>
          <a:lstStyle/>
          <a:p>
            <a:endParaRPr sz="614">
              <a:solidFill>
                <a:prstClr val="black"/>
              </a:solidFill>
            </a:endParaRPr>
          </a:p>
        </p:txBody>
      </p:sp>
      <p:sp>
        <p:nvSpPr>
          <p:cNvPr id="22" name="object 22"/>
          <p:cNvSpPr/>
          <p:nvPr/>
        </p:nvSpPr>
        <p:spPr>
          <a:xfrm>
            <a:off x="6960262" y="2722344"/>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23" name="object 23"/>
          <p:cNvSpPr/>
          <p:nvPr/>
        </p:nvSpPr>
        <p:spPr>
          <a:xfrm>
            <a:off x="4906327" y="2147190"/>
            <a:ext cx="913895" cy="0"/>
          </a:xfrm>
          <a:custGeom>
            <a:avLst/>
            <a:gdLst/>
            <a:ahLst/>
            <a:cxnLst/>
            <a:rect l="l" t="t" r="r" b="b"/>
            <a:pathLst>
              <a:path w="2679065">
                <a:moveTo>
                  <a:pt x="0" y="0"/>
                </a:moveTo>
                <a:lnTo>
                  <a:pt x="2631804" y="0"/>
                </a:lnTo>
                <a:lnTo>
                  <a:pt x="2678923" y="0"/>
                </a:lnTo>
              </a:path>
            </a:pathLst>
          </a:custGeom>
          <a:ln w="94237">
            <a:solidFill>
              <a:srgbClr val="000000"/>
            </a:solidFill>
          </a:ln>
        </p:spPr>
        <p:txBody>
          <a:bodyPr wrap="square" lIns="0" tIns="0" rIns="0" bIns="0" rtlCol="0"/>
          <a:lstStyle/>
          <a:p>
            <a:endParaRPr sz="614">
              <a:solidFill>
                <a:prstClr val="black"/>
              </a:solidFill>
            </a:endParaRPr>
          </a:p>
        </p:txBody>
      </p:sp>
      <p:sp>
        <p:nvSpPr>
          <p:cNvPr id="24" name="object 24"/>
          <p:cNvSpPr/>
          <p:nvPr/>
        </p:nvSpPr>
        <p:spPr>
          <a:xfrm>
            <a:off x="5804118" y="2085040"/>
            <a:ext cx="124337" cy="124337"/>
          </a:xfrm>
          <a:custGeom>
            <a:avLst/>
            <a:gdLst/>
            <a:ahLst/>
            <a:cxnLst/>
            <a:rect l="l" t="t" r="r" b="b"/>
            <a:pathLst>
              <a:path w="364490" h="364489">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25" name="object 25"/>
          <p:cNvSpPr txBox="1"/>
          <p:nvPr/>
        </p:nvSpPr>
        <p:spPr>
          <a:xfrm>
            <a:off x="4967718" y="1999354"/>
            <a:ext cx="751001" cy="452680"/>
          </a:xfrm>
          <a:prstGeom prst="rect">
            <a:avLst/>
          </a:prstGeom>
        </p:spPr>
        <p:txBody>
          <a:bodyPr vert="horz" wrap="square" lIns="0" tIns="5199" rIns="0" bIns="0" rtlCol="0">
            <a:spAutoFit/>
          </a:bodyPr>
          <a:lstStyle/>
          <a:p>
            <a:pPr marL="47002">
              <a:spcBef>
                <a:spcPts val="41"/>
              </a:spcBef>
            </a:pPr>
            <a:r>
              <a:rPr sz="836" b="1" spc="2" dirty="0">
                <a:solidFill>
                  <a:prstClr val="black"/>
                </a:solidFill>
                <a:latin typeface="Times New Roman"/>
                <a:cs typeface="Times New Roman"/>
              </a:rPr>
              <a:t>ld t0,</a:t>
            </a:r>
            <a:r>
              <a:rPr sz="836" b="1" spc="-26" dirty="0">
                <a:solidFill>
                  <a:prstClr val="black"/>
                </a:solidFill>
                <a:latin typeface="Times New Roman"/>
                <a:cs typeface="Times New Roman"/>
              </a:rPr>
              <a:t> </a:t>
            </a:r>
            <a:r>
              <a:rPr sz="836" b="1" spc="4" dirty="0">
                <a:solidFill>
                  <a:prstClr val="black"/>
                </a:solidFill>
                <a:latin typeface="Times New Roman"/>
                <a:cs typeface="Times New Roman"/>
              </a:rPr>
              <a:t>[0x803ac]</a:t>
            </a:r>
            <a:endParaRPr sz="836">
              <a:solidFill>
                <a:prstClr val="black"/>
              </a:solidFill>
              <a:latin typeface="Times New Roman"/>
              <a:cs typeface="Times New Roman"/>
            </a:endParaRPr>
          </a:p>
          <a:p>
            <a:endParaRPr sz="819">
              <a:solidFill>
                <a:prstClr val="black"/>
              </a:solidFill>
              <a:latin typeface="Times New Roman"/>
              <a:cs typeface="Times New Roman"/>
            </a:endParaRPr>
          </a:p>
          <a:p>
            <a:pPr marL="4332">
              <a:spcBef>
                <a:spcPts val="476"/>
              </a:spcBef>
            </a:pPr>
            <a:r>
              <a:rPr sz="836" b="1" spc="2" dirty="0">
                <a:solidFill>
                  <a:srgbClr val="017100"/>
                </a:solidFill>
                <a:latin typeface="Times New Roman"/>
                <a:cs typeface="Times New Roman"/>
              </a:rPr>
              <a:t>security_check1</a:t>
            </a:r>
            <a:endParaRPr sz="836">
              <a:solidFill>
                <a:prstClr val="black"/>
              </a:solidFill>
              <a:latin typeface="Times New Roman"/>
              <a:cs typeface="Times New Roman"/>
            </a:endParaRPr>
          </a:p>
        </p:txBody>
      </p:sp>
      <p:sp>
        <p:nvSpPr>
          <p:cNvPr id="26" name="object 26"/>
          <p:cNvSpPr txBox="1"/>
          <p:nvPr/>
        </p:nvSpPr>
        <p:spPr>
          <a:xfrm>
            <a:off x="4999865" y="2581570"/>
            <a:ext cx="574460" cy="133875"/>
          </a:xfrm>
          <a:prstGeom prst="rect">
            <a:avLst/>
          </a:prstGeom>
        </p:spPr>
        <p:txBody>
          <a:bodyPr vert="horz" wrap="square" lIns="0" tIns="5199" rIns="0" bIns="0" rtlCol="0">
            <a:spAutoFit/>
          </a:bodyPr>
          <a:lstStyle/>
          <a:p>
            <a:pPr marL="4332">
              <a:spcBef>
                <a:spcPts val="41"/>
              </a:spcBef>
            </a:pPr>
            <a:r>
              <a:rPr sz="836" b="1" spc="4" dirty="0">
                <a:solidFill>
                  <a:prstClr val="black"/>
                </a:solidFill>
                <a:latin typeface="Times New Roman"/>
                <a:cs typeface="Times New Roman"/>
              </a:rPr>
              <a:t>add, </a:t>
            </a:r>
            <a:r>
              <a:rPr sz="836" b="1" spc="2" dirty="0">
                <a:solidFill>
                  <a:prstClr val="black"/>
                </a:solidFill>
                <a:latin typeface="Times New Roman"/>
                <a:cs typeface="Times New Roman"/>
              </a:rPr>
              <a:t>t0, t0,</a:t>
            </a:r>
            <a:r>
              <a:rPr sz="836" b="1" spc="-24" dirty="0">
                <a:solidFill>
                  <a:prstClr val="black"/>
                </a:solidFill>
                <a:latin typeface="Times New Roman"/>
                <a:cs typeface="Times New Roman"/>
              </a:rPr>
              <a:t> </a:t>
            </a:r>
            <a:r>
              <a:rPr sz="836" b="1" spc="4" dirty="0">
                <a:solidFill>
                  <a:prstClr val="black"/>
                </a:solidFill>
                <a:latin typeface="Times New Roman"/>
                <a:cs typeface="Times New Roman"/>
              </a:rPr>
              <a:t>1</a:t>
            </a:r>
            <a:endParaRPr sz="836">
              <a:solidFill>
                <a:prstClr val="black"/>
              </a:solidFill>
              <a:latin typeface="Times New Roman"/>
              <a:cs typeface="Times New Roman"/>
            </a:endParaRPr>
          </a:p>
        </p:txBody>
      </p:sp>
      <p:sp>
        <p:nvSpPr>
          <p:cNvPr id="27" name="object 27"/>
          <p:cNvSpPr txBox="1"/>
          <p:nvPr/>
        </p:nvSpPr>
        <p:spPr>
          <a:xfrm>
            <a:off x="4967718" y="3013767"/>
            <a:ext cx="792591" cy="409463"/>
          </a:xfrm>
          <a:prstGeom prst="rect">
            <a:avLst/>
          </a:prstGeom>
        </p:spPr>
        <p:txBody>
          <a:bodyPr vert="horz" wrap="square" lIns="0" tIns="5199" rIns="0" bIns="0" rtlCol="0">
            <a:spAutoFit/>
          </a:bodyPr>
          <a:lstStyle/>
          <a:p>
            <a:pPr marL="4332">
              <a:spcBef>
                <a:spcPts val="41"/>
              </a:spcBef>
            </a:pPr>
            <a:r>
              <a:rPr sz="836" b="1" spc="2" dirty="0">
                <a:solidFill>
                  <a:srgbClr val="017100"/>
                </a:solidFill>
                <a:latin typeface="Times New Roman"/>
                <a:cs typeface="Times New Roman"/>
              </a:rPr>
              <a:t>security_check2</a:t>
            </a:r>
            <a:endParaRPr sz="836">
              <a:solidFill>
                <a:prstClr val="black"/>
              </a:solidFill>
              <a:latin typeface="Times New Roman"/>
              <a:cs typeface="Times New Roman"/>
            </a:endParaRPr>
          </a:p>
          <a:p>
            <a:pPr>
              <a:spcBef>
                <a:spcPts val="8"/>
              </a:spcBef>
            </a:pPr>
            <a:endParaRPr sz="955">
              <a:solidFill>
                <a:prstClr val="black"/>
              </a:solidFill>
              <a:latin typeface="Times New Roman"/>
              <a:cs typeface="Times New Roman"/>
            </a:endParaRPr>
          </a:p>
          <a:p>
            <a:pPr marL="100718"/>
            <a:r>
              <a:rPr sz="836" b="1" spc="2" dirty="0">
                <a:solidFill>
                  <a:prstClr val="black"/>
                </a:solidFill>
                <a:latin typeface="Times New Roman"/>
                <a:cs typeface="Times New Roman"/>
              </a:rPr>
              <a:t>st [0x803ac],</a:t>
            </a:r>
            <a:r>
              <a:rPr sz="836" b="1" spc="-11" dirty="0">
                <a:solidFill>
                  <a:prstClr val="black"/>
                </a:solidFill>
                <a:latin typeface="Times New Roman"/>
                <a:cs typeface="Times New Roman"/>
              </a:rPr>
              <a:t> </a:t>
            </a:r>
            <a:r>
              <a:rPr sz="836" b="1" spc="2" dirty="0">
                <a:solidFill>
                  <a:prstClr val="black"/>
                </a:solidFill>
                <a:latin typeface="Times New Roman"/>
                <a:cs typeface="Times New Roman"/>
              </a:rPr>
              <a:t>t0</a:t>
            </a:r>
            <a:endParaRPr sz="836">
              <a:solidFill>
                <a:prstClr val="black"/>
              </a:solidFill>
              <a:latin typeface="Times New Roman"/>
              <a:cs typeface="Times New Roman"/>
            </a:endParaRPr>
          </a:p>
        </p:txBody>
      </p:sp>
      <p:sp>
        <p:nvSpPr>
          <p:cNvPr id="28" name="object 28"/>
          <p:cNvSpPr/>
          <p:nvPr/>
        </p:nvSpPr>
        <p:spPr>
          <a:xfrm>
            <a:off x="4914757" y="3471734"/>
            <a:ext cx="897215" cy="0"/>
          </a:xfrm>
          <a:custGeom>
            <a:avLst/>
            <a:gdLst/>
            <a:ahLst/>
            <a:cxnLst/>
            <a:rect l="l" t="t" r="r" b="b"/>
            <a:pathLst>
              <a:path w="2630169">
                <a:moveTo>
                  <a:pt x="0" y="0"/>
                </a:moveTo>
                <a:lnTo>
                  <a:pt x="2582465" y="0"/>
                </a:lnTo>
                <a:lnTo>
                  <a:pt x="2629584" y="0"/>
                </a:lnTo>
              </a:path>
            </a:pathLst>
          </a:custGeom>
          <a:ln w="94237">
            <a:solidFill>
              <a:srgbClr val="000000"/>
            </a:solidFill>
          </a:ln>
        </p:spPr>
        <p:txBody>
          <a:bodyPr wrap="square" lIns="0" tIns="0" rIns="0" bIns="0" rtlCol="0"/>
          <a:lstStyle/>
          <a:p>
            <a:endParaRPr sz="614">
              <a:solidFill>
                <a:prstClr val="black"/>
              </a:solidFill>
            </a:endParaRPr>
          </a:p>
        </p:txBody>
      </p:sp>
      <p:sp>
        <p:nvSpPr>
          <p:cNvPr id="29" name="object 29"/>
          <p:cNvSpPr/>
          <p:nvPr/>
        </p:nvSpPr>
        <p:spPr>
          <a:xfrm>
            <a:off x="5795688" y="3409583"/>
            <a:ext cx="124337" cy="124337"/>
          </a:xfrm>
          <a:custGeom>
            <a:avLst/>
            <a:gdLst/>
            <a:ahLst/>
            <a:cxnLst/>
            <a:rect l="l" t="t" r="r" b="b"/>
            <a:pathLst>
              <a:path w="364490" h="364490">
                <a:moveTo>
                  <a:pt x="0" y="0"/>
                </a:moveTo>
                <a:lnTo>
                  <a:pt x="0" y="364386"/>
                </a:lnTo>
                <a:lnTo>
                  <a:pt x="364386" y="182193"/>
                </a:lnTo>
                <a:lnTo>
                  <a:pt x="0" y="0"/>
                </a:lnTo>
                <a:close/>
              </a:path>
            </a:pathLst>
          </a:custGeom>
          <a:solidFill>
            <a:srgbClr val="000000"/>
          </a:solidFill>
        </p:spPr>
        <p:txBody>
          <a:bodyPr wrap="square" lIns="0" tIns="0" rIns="0" bIns="0" rtlCol="0"/>
          <a:lstStyle/>
          <a:p>
            <a:endParaRPr sz="614">
              <a:solidFill>
                <a:prstClr val="black"/>
              </a:solidFill>
            </a:endParaRPr>
          </a:p>
        </p:txBody>
      </p:sp>
      <p:sp>
        <p:nvSpPr>
          <p:cNvPr id="31" name="object 31"/>
          <p:cNvSpPr txBox="1"/>
          <p:nvPr/>
        </p:nvSpPr>
        <p:spPr>
          <a:xfrm>
            <a:off x="7843077" y="4341761"/>
            <a:ext cx="56537" cy="104961"/>
          </a:xfrm>
          <a:prstGeom prst="rect">
            <a:avLst/>
          </a:prstGeom>
        </p:spPr>
        <p:txBody>
          <a:bodyPr vert="horz" wrap="square" lIns="0" tIns="2600" rIns="0" bIns="0" rtlCol="0">
            <a:spAutoFit/>
          </a:bodyPr>
          <a:lstStyle/>
          <a:p>
            <a:pPr marL="4332">
              <a:spcBef>
                <a:spcPts val="20"/>
              </a:spcBef>
            </a:pPr>
            <a:r>
              <a:rPr sz="665" spc="5" dirty="0">
                <a:solidFill>
                  <a:prstClr val="black"/>
                </a:solidFill>
                <a:latin typeface="Arial"/>
                <a:cs typeface="Arial"/>
              </a:rPr>
              <a:t>5</a:t>
            </a:r>
            <a:endParaRPr sz="665">
              <a:solidFill>
                <a:prstClr val="black"/>
              </a:solidFill>
              <a:latin typeface="Arial"/>
              <a:cs typeface="Arial"/>
            </a:endParaRPr>
          </a:p>
        </p:txBody>
      </p:sp>
      <p:sp>
        <p:nvSpPr>
          <p:cNvPr id="35" name="Title 23">
            <a:extLst>
              <a:ext uri="{FF2B5EF4-FFF2-40B4-BE49-F238E27FC236}">
                <a16:creationId xmlns:a16="http://schemas.microsoft.com/office/drawing/2014/main" id="{E7DB8B85-3369-C145-B1FB-B4B623FDB632}"/>
              </a:ext>
            </a:extLst>
          </p:cNvPr>
          <p:cNvSpPr>
            <a:spLocks noGrp="1"/>
          </p:cNvSpPr>
          <p:nvPr>
            <p:ph type="title"/>
          </p:nvPr>
        </p:nvSpPr>
        <p:spPr>
          <a:xfrm>
            <a:off x="457200" y="205979"/>
            <a:ext cx="8229600" cy="857250"/>
          </a:xfrm>
        </p:spPr>
        <p:txBody>
          <a:bodyPr/>
          <a:lstStyle/>
          <a:p>
            <a:r>
              <a:rPr lang="en-US" spc="11" dirty="0">
                <a:solidFill>
                  <a:srgbClr val="0070C0"/>
                </a:solidFill>
              </a:rPr>
              <a:t>Mobilizing the Micro-Ops</a:t>
            </a:r>
            <a:br>
              <a:rPr lang="en-US" spc="11" dirty="0">
                <a:solidFill>
                  <a:srgbClr val="0070C0"/>
                </a:solidFill>
              </a:rPr>
            </a:br>
            <a:r>
              <a:rPr lang="en-US" sz="1600" spc="11" dirty="0">
                <a:solidFill>
                  <a:srgbClr val="0070C0"/>
                </a:solidFill>
              </a:rPr>
              <a:t>Exploiting </a:t>
            </a:r>
            <a:r>
              <a:rPr lang="en-US" sz="1600" spc="-17" dirty="0">
                <a:solidFill>
                  <a:srgbClr val="0070C0"/>
                </a:solidFill>
              </a:rPr>
              <a:t>Translated</a:t>
            </a:r>
            <a:r>
              <a:rPr lang="en-US" sz="1600" spc="-12" dirty="0">
                <a:solidFill>
                  <a:srgbClr val="0070C0"/>
                </a:solidFill>
              </a:rPr>
              <a:t> </a:t>
            </a:r>
            <a:r>
              <a:rPr lang="en-US" sz="1600" spc="-23" dirty="0">
                <a:solidFill>
                  <a:srgbClr val="0070C0"/>
                </a:solidFill>
              </a:rPr>
              <a:t>ISAs</a:t>
            </a:r>
            <a:endParaRPr lang="en-US" sz="1600" dirty="0"/>
          </a:p>
        </p:txBody>
      </p:sp>
    </p:spTree>
    <p:extLst>
      <p:ext uri="{BB962C8B-B14F-4D97-AF65-F5344CB8AC3E}">
        <p14:creationId xmlns:p14="http://schemas.microsoft.com/office/powerpoint/2010/main" val="2783330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1800" dirty="0"/>
              <a:t>Eliminating cache side channels via cache obfuscation</a:t>
            </a:r>
            <a:endParaRPr lang="en-US" sz="1800" dirty="0">
              <a:solidFill>
                <a:srgbClr val="00B0F0"/>
              </a:solidFill>
            </a:endParaRPr>
          </a:p>
          <a:p>
            <a:r>
              <a:rPr lang="en-US" sz="1800" dirty="0"/>
              <a:t>Energy and Performance optimization via selective </a:t>
            </a:r>
            <a:r>
              <a:rPr lang="en-US" sz="1800" dirty="0" err="1"/>
              <a:t>devectorization</a:t>
            </a:r>
            <a:endParaRPr lang="en-US" sz="1800" dirty="0"/>
          </a:p>
          <a:p>
            <a:pPr lvl="1"/>
            <a:r>
              <a:rPr lang="en-US" dirty="0">
                <a:solidFill>
                  <a:srgbClr val="00B0F0"/>
                </a:solidFill>
              </a:rPr>
              <a:t>ISCA 2018</a:t>
            </a:r>
          </a:p>
          <a:p>
            <a:pPr lvl="1"/>
            <a:r>
              <a:rPr lang="en-US" dirty="0">
                <a:solidFill>
                  <a:srgbClr val="00B0F0"/>
                </a:solidFill>
              </a:rPr>
              <a:t>IEEE Micro Top Picks in Computer Architecture</a:t>
            </a:r>
          </a:p>
          <a:p>
            <a:pPr lvl="1"/>
            <a:endParaRPr lang="en-US" dirty="0">
              <a:solidFill>
                <a:srgbClr val="00B0F0"/>
              </a:solidFill>
            </a:endParaRPr>
          </a:p>
          <a:p>
            <a:r>
              <a:rPr lang="en-US" sz="1800" dirty="0" err="1"/>
              <a:t>Spectre</a:t>
            </a:r>
            <a:r>
              <a:rPr lang="en-US" sz="1800" dirty="0"/>
              <a:t> mitigation via targeted insertion of fence micro-ops (</a:t>
            </a:r>
            <a:r>
              <a:rPr lang="en-US" sz="1800" dirty="0">
                <a:solidFill>
                  <a:srgbClr val="FFC000"/>
                </a:solidFill>
              </a:rPr>
              <a:t>Context Sensitive Fencing</a:t>
            </a:r>
            <a:r>
              <a:rPr lang="en-US" sz="1800" dirty="0"/>
              <a:t>)</a:t>
            </a:r>
          </a:p>
          <a:p>
            <a:pPr lvl="1"/>
            <a:r>
              <a:rPr lang="en-US" dirty="0">
                <a:solidFill>
                  <a:srgbClr val="00B0F0"/>
                </a:solidFill>
              </a:rPr>
              <a:t>ASPLOS 2019</a:t>
            </a:r>
          </a:p>
        </p:txBody>
      </p:sp>
      <p:sp>
        <p:nvSpPr>
          <p:cNvPr id="3" name="Title 2"/>
          <p:cNvSpPr>
            <a:spLocks noGrp="1"/>
          </p:cNvSpPr>
          <p:nvPr>
            <p:ph type="title"/>
          </p:nvPr>
        </p:nvSpPr>
        <p:spPr/>
        <p:txBody>
          <a:bodyPr/>
          <a:lstStyle/>
          <a:p>
            <a:r>
              <a:rPr lang="en-US" dirty="0"/>
              <a:t>Context Sensitive Decoding </a:t>
            </a:r>
            <a:r>
              <a:rPr lang="en-US" dirty="0">
                <a:solidFill>
                  <a:srgbClr val="7030A0"/>
                </a:solidFill>
              </a:rPr>
              <a:t>fixes a leaky abstraction</a:t>
            </a:r>
          </a:p>
        </p:txBody>
      </p:sp>
      <p:sp>
        <p:nvSpPr>
          <p:cNvPr id="4" name="Slide Number Placeholder 3"/>
          <p:cNvSpPr>
            <a:spLocks noGrp="1"/>
          </p:cNvSpPr>
          <p:nvPr>
            <p:ph type="sldNum" sz="quarter" idx="12"/>
          </p:nvPr>
        </p:nvSpPr>
        <p:spPr/>
        <p:txBody>
          <a:bodyPr/>
          <a:lstStyle/>
          <a:p>
            <a:fld id="{CA15C064-DD44-4CAC-873E-2D1F54821676}"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162582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2466-14D2-BE4D-820C-16CEEA4B5A87}"/>
              </a:ext>
            </a:extLst>
          </p:cNvPr>
          <p:cNvSpPr>
            <a:spLocks noGrp="1"/>
          </p:cNvSpPr>
          <p:nvPr>
            <p:ph type="title"/>
          </p:nvPr>
        </p:nvSpPr>
        <p:spPr/>
        <p:txBody>
          <a:bodyPr/>
          <a:lstStyle/>
          <a:p>
            <a:r>
              <a:rPr lang="en-US" dirty="0"/>
              <a:t>Performance </a:t>
            </a:r>
            <a:r>
              <a:rPr lang="en-US" u="sng" dirty="0"/>
              <a:t>was</a:t>
            </a:r>
            <a:r>
              <a:rPr lang="en-US" dirty="0"/>
              <a:t> king, until we unplugged computers</a:t>
            </a:r>
          </a:p>
        </p:txBody>
      </p:sp>
      <p:sp>
        <p:nvSpPr>
          <p:cNvPr id="3" name="Content Placeholder 2">
            <a:extLst>
              <a:ext uri="{FF2B5EF4-FFF2-40B4-BE49-F238E27FC236}">
                <a16:creationId xmlns:a16="http://schemas.microsoft.com/office/drawing/2014/main" id="{27B5E96F-E525-6A48-8235-9EE7D76A9665}"/>
              </a:ext>
            </a:extLst>
          </p:cNvPr>
          <p:cNvSpPr>
            <a:spLocks noGrp="1"/>
          </p:cNvSpPr>
          <p:nvPr>
            <p:ph idx="1"/>
          </p:nvPr>
        </p:nvSpPr>
        <p:spPr/>
        <p:txBody>
          <a:bodyPr/>
          <a:lstStyle/>
          <a:p>
            <a:r>
              <a:rPr lang="en-US" dirty="0"/>
              <a:t>A lot of architecture research is about making sure graphs continue to go up and to the right</a:t>
            </a:r>
          </a:p>
        </p:txBody>
      </p:sp>
      <p:sp>
        <p:nvSpPr>
          <p:cNvPr id="4" name="Slide Number Placeholder 3">
            <a:extLst>
              <a:ext uri="{FF2B5EF4-FFF2-40B4-BE49-F238E27FC236}">
                <a16:creationId xmlns:a16="http://schemas.microsoft.com/office/drawing/2014/main" id="{88DF48EA-BEE2-174E-B570-8E5191C4DAE4}"/>
              </a:ext>
            </a:extLst>
          </p:cNvPr>
          <p:cNvSpPr>
            <a:spLocks noGrp="1"/>
          </p:cNvSpPr>
          <p:nvPr>
            <p:ph type="sldNum" sz="quarter" idx="12"/>
          </p:nvPr>
        </p:nvSpPr>
        <p:spPr/>
        <p:txBody>
          <a:bodyPr/>
          <a:lstStyle/>
          <a:p>
            <a:pPr algn="r"/>
            <a:fld id="{434A358D-2637-E146-A3BD-05BD470B507B}" type="slidenum">
              <a:rPr lang="en-US" smtClean="0"/>
              <a:pPr algn="r"/>
              <a:t>37</a:t>
            </a:fld>
            <a:endParaRPr lang="en-US" dirty="0"/>
          </a:p>
        </p:txBody>
      </p:sp>
      <p:pic>
        <p:nvPicPr>
          <p:cNvPr id="5" name="Picture 4" descr="f0120">
            <a:extLst>
              <a:ext uri="{FF2B5EF4-FFF2-40B4-BE49-F238E27FC236}">
                <a16:creationId xmlns:a16="http://schemas.microsoft.com/office/drawing/2014/main" id="{F5F04D95-30C7-2C46-928D-E7D509A45953}"/>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50269" y="2049495"/>
            <a:ext cx="2247633" cy="1499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oore's Law Means More Performance">
            <a:extLst>
              <a:ext uri="{FF2B5EF4-FFF2-40B4-BE49-F238E27FC236}">
                <a16:creationId xmlns:a16="http://schemas.microsoft.com/office/drawing/2014/main" id="{68157A30-1E57-A149-9A16-C79AA9DA8AEE}"/>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1102909" y="2898354"/>
            <a:ext cx="2535235" cy="169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A40BFA70-A028-0545-89F4-4951386E3953}"/>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a:xfrm>
            <a:off x="3377723" y="1629336"/>
            <a:ext cx="2515084" cy="2125159"/>
          </a:xfrm>
          <a:prstGeom prst="rect">
            <a:avLst/>
          </a:prstGeom>
        </p:spPr>
      </p:pic>
      <p:pic>
        <p:nvPicPr>
          <p:cNvPr id="19" name="Picture 18">
            <a:extLst>
              <a:ext uri="{FF2B5EF4-FFF2-40B4-BE49-F238E27FC236}">
                <a16:creationId xmlns:a16="http://schemas.microsoft.com/office/drawing/2014/main" id="{588ACE59-0329-E844-8C29-410B07BFDC75}"/>
              </a:ext>
            </a:extLst>
          </p:cNvPr>
          <p:cNvPicPr>
            <a:picLocks noChangeAspect="1"/>
          </p:cNvPicPr>
          <p:nvPr/>
        </p:nvPicPr>
        <p:blipFill>
          <a:blip r:embed="rId8"/>
          <a:stretch>
            <a:fillRect/>
          </a:stretch>
        </p:blipFill>
        <p:spPr>
          <a:xfrm>
            <a:off x="5875507" y="2427178"/>
            <a:ext cx="2981358" cy="2253765"/>
          </a:xfrm>
          <a:prstGeom prst="rect">
            <a:avLst/>
          </a:prstGeom>
        </p:spPr>
      </p:pic>
    </p:spTree>
    <p:extLst>
      <p:ext uri="{BB962C8B-B14F-4D97-AF65-F5344CB8AC3E}">
        <p14:creationId xmlns:p14="http://schemas.microsoft.com/office/powerpoint/2010/main" val="1860124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23" cstate="hqprint">
            <a:extLst>
              <a:ext uri="{28A0092B-C50C-407E-A947-70E740481C1C}">
                <a14:useLocalDpi xmlns:a14="http://schemas.microsoft.com/office/drawing/2010/main"/>
              </a:ext>
            </a:extLst>
          </a:blip>
          <a:srcRect/>
          <a:stretch>
            <a:fillRect/>
          </a:stretch>
        </p:blipFill>
        <p:spPr bwMode="auto">
          <a:xfrm>
            <a:off x="0" y="1006848"/>
            <a:ext cx="6553200" cy="4656114"/>
          </a:xfrm>
          <a:prstGeom prst="rect">
            <a:avLst/>
          </a:prstGeom>
          <a:noFill/>
          <a:ln w="9525">
            <a:noFill/>
            <a:miter lim="800000"/>
            <a:headEnd/>
            <a:tailEnd/>
          </a:ln>
        </p:spPr>
      </p:pic>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p:txBody>
          <a:bodyPr/>
          <a:lstStyle/>
          <a:p>
            <a:r>
              <a:rPr lang="en-US" dirty="0"/>
              <a:t>I spend my time on graphs that go </a:t>
            </a:r>
            <a:r>
              <a:rPr lang="en-US" u="sng" dirty="0"/>
              <a:t>down</a:t>
            </a:r>
            <a:r>
              <a:rPr lang="en-US" dirty="0"/>
              <a:t> and to the right</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a:xfrm>
            <a:off x="6476198" y="4765604"/>
            <a:ext cx="2133600" cy="273844"/>
          </a:xfrm>
        </p:spPr>
        <p:txBody>
          <a:bodyPr/>
          <a:lstStyle/>
          <a:p>
            <a:fld id="{434A358D-2637-E146-A3BD-05BD470B507B}" type="slidenum">
              <a:rPr lang="en-US" smtClean="0"/>
              <a:t>38</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2"/>
            </p:custDataLst>
          </p:nvPr>
        </p:nvPicPr>
        <p:blipFill>
          <a:blip r:embed="rId24" cstate="hqprint">
            <a:extLst>
              <a:ext uri="{28A0092B-C50C-407E-A947-70E740481C1C}">
                <a14:useLocalDpi xmlns:a14="http://schemas.microsoft.com/office/drawing/2010/main"/>
              </a:ext>
            </a:extLst>
          </a:blip>
          <a:srcRect/>
          <a:stretch>
            <a:fillRect/>
          </a:stretch>
        </p:blipFill>
        <p:spPr bwMode="auto">
          <a:xfrm>
            <a:off x="1179255" y="2641749"/>
            <a:ext cx="1009840" cy="865893"/>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a:cxnSpLocks/>
          </p:cNvCxnSpPr>
          <p:nvPr>
            <p:custDataLst>
              <p:tags r:id="rId3"/>
            </p:custDataLst>
          </p:nvPr>
        </p:nvCxnSpPr>
        <p:spPr bwMode="auto">
          <a:xfrm flipV="1">
            <a:off x="1416289" y="1634125"/>
            <a:ext cx="188162" cy="10186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a:cxnSpLocks/>
          </p:cNvCxnSpPr>
          <p:nvPr>
            <p:custDataLst>
              <p:tags r:id="rId4"/>
            </p:custDataLst>
          </p:nvPr>
        </p:nvCxnSpPr>
        <p:spPr bwMode="auto">
          <a:xfrm flipV="1">
            <a:off x="1710749" y="2381470"/>
            <a:ext cx="258087" cy="368795"/>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a:cxnSpLocks/>
            <a:endCxn id="31" idx="2"/>
          </p:cNvCxnSpPr>
          <p:nvPr>
            <p:custDataLst>
              <p:tags r:id="rId5"/>
            </p:custDataLst>
          </p:nvPr>
        </p:nvCxnSpPr>
        <p:spPr bwMode="auto">
          <a:xfrm flipV="1">
            <a:off x="2720589" y="2467622"/>
            <a:ext cx="166113" cy="193554"/>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a:cxnSpLocks/>
          </p:cNvCxnSpPr>
          <p:nvPr>
            <p:custDataLst>
              <p:tags r:id="rId6"/>
            </p:custDataLst>
          </p:nvPr>
        </p:nvCxnSpPr>
        <p:spPr bwMode="auto">
          <a:xfrm flipV="1">
            <a:off x="2773739" y="3262096"/>
            <a:ext cx="445195" cy="23225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a:cxnSpLocks/>
            <a:stCxn id="35" idx="3"/>
          </p:cNvCxnSpPr>
          <p:nvPr>
            <p:custDataLst>
              <p:tags r:id="rId7"/>
            </p:custDataLst>
          </p:nvPr>
        </p:nvCxnSpPr>
        <p:spPr bwMode="auto">
          <a:xfrm flipV="1">
            <a:off x="4028483" y="4183154"/>
            <a:ext cx="322690" cy="23077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1BF07-A3F0-344D-B967-A731D4236AAD}"/>
              </a:ext>
            </a:extLst>
          </p:cNvPr>
          <p:cNvCxnSpPr>
            <a:cxnSpLocks/>
          </p:cNvCxnSpPr>
          <p:nvPr>
            <p:custDataLst>
              <p:tags r:id="rId8"/>
            </p:custDataLst>
          </p:nvPr>
        </p:nvCxnSpPr>
        <p:spPr bwMode="auto">
          <a:xfrm flipV="1">
            <a:off x="5064927" y="3979694"/>
            <a:ext cx="205135" cy="36276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FC2BC-8AD1-A142-BA84-3414042CEE01}"/>
              </a:ext>
            </a:extLst>
          </p:cNvPr>
          <p:cNvCxnSpPr>
            <a:cxnSpLocks/>
            <a:endCxn id="59" idx="1"/>
          </p:cNvCxnSpPr>
          <p:nvPr>
            <p:custDataLst>
              <p:tags r:id="rId9"/>
            </p:custDataLst>
          </p:nvPr>
        </p:nvCxnSpPr>
        <p:spPr bwMode="auto">
          <a:xfrm flipV="1">
            <a:off x="3889877" y="3150829"/>
            <a:ext cx="145337" cy="421804"/>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0"/>
            </p:custDataLst>
          </p:nvPr>
        </p:nvPicPr>
        <p:blipFill>
          <a:blip r:embed="rId25"/>
          <a:srcRect/>
          <a:stretch>
            <a:fillRect/>
          </a:stretch>
        </p:blipFill>
        <p:spPr bwMode="auto">
          <a:xfrm>
            <a:off x="2668014" y="1649342"/>
            <a:ext cx="437376" cy="81828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1"/>
            </p:custDataLst>
          </p:nvPr>
        </p:nvPicPr>
        <p:blipFill>
          <a:blip r:embed="rId26" cstate="hqprint">
            <a:extLst>
              <a:ext uri="{28A0092B-C50C-407E-A947-70E740481C1C}">
                <a14:useLocalDpi xmlns:a14="http://schemas.microsoft.com/office/drawing/2010/main"/>
              </a:ext>
            </a:extLst>
          </a:blip>
          <a:srcRect/>
          <a:stretch>
            <a:fillRect/>
          </a:stretch>
        </p:blipFill>
        <p:spPr bwMode="auto">
          <a:xfrm>
            <a:off x="1512810" y="1075647"/>
            <a:ext cx="912052" cy="68903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2"/>
            </p:custDataLst>
          </p:nvPr>
        </p:nvPicPr>
        <p:blipFill>
          <a:blip r:embed="rId27"/>
          <a:srcRect/>
          <a:stretch>
            <a:fillRect/>
          </a:stretch>
        </p:blipFill>
        <p:spPr bwMode="auto">
          <a:xfrm>
            <a:off x="3556476" y="4254940"/>
            <a:ext cx="472007" cy="317984"/>
          </a:xfrm>
          <a:prstGeom prst="rect">
            <a:avLst/>
          </a:prstGeom>
          <a:noFill/>
          <a:ln w="9525">
            <a:noFill/>
            <a:miter lim="800000"/>
            <a:headEnd/>
            <a:tailEnd/>
          </a:ln>
        </p:spPr>
      </p:pic>
      <p:sp>
        <p:nvSpPr>
          <p:cNvPr id="40" name="TextBox 39">
            <a:extLst>
              <a:ext uri="{FF2B5EF4-FFF2-40B4-BE49-F238E27FC236}">
                <a16:creationId xmlns:a16="http://schemas.microsoft.com/office/drawing/2014/main" id="{DF6C91B5-FC52-5A46-B1AC-805485750F49}"/>
              </a:ext>
            </a:extLst>
          </p:cNvPr>
          <p:cNvSpPr txBox="1"/>
          <p:nvPr>
            <p:custDataLst>
              <p:tags r:id="rId13"/>
            </p:custDataLst>
          </p:nvPr>
        </p:nvSpPr>
        <p:spPr>
          <a:xfrm>
            <a:off x="1094724" y="3506394"/>
            <a:ext cx="1059982" cy="397032"/>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14"/>
            </p:custDataLst>
          </p:nvPr>
        </p:nvSpPr>
        <p:spPr>
          <a:xfrm>
            <a:off x="3839988" y="2638542"/>
            <a:ext cx="847985" cy="249299"/>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15"/>
            </p:custDataLst>
          </p:nvPr>
        </p:nvSpPr>
        <p:spPr>
          <a:xfrm>
            <a:off x="2282132" y="1417093"/>
            <a:ext cx="1245200" cy="249299"/>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16"/>
            </p:custDataLst>
          </p:nvPr>
        </p:nvSpPr>
        <p:spPr>
          <a:xfrm>
            <a:off x="2134057" y="3963553"/>
            <a:ext cx="1059982" cy="397032"/>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17"/>
            </p:custDataLst>
          </p:nvPr>
        </p:nvSpPr>
        <p:spPr>
          <a:xfrm>
            <a:off x="1438845" y="892114"/>
            <a:ext cx="1059982" cy="249299"/>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18"/>
            </p:custDataLst>
          </p:nvPr>
        </p:nvSpPr>
        <p:spPr>
          <a:xfrm>
            <a:off x="3323016" y="4548256"/>
            <a:ext cx="1059982" cy="249299"/>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19"/>
            </p:custDataLst>
          </p:nvPr>
        </p:nvSpPr>
        <p:spPr>
          <a:xfrm>
            <a:off x="4654194" y="3752247"/>
            <a:ext cx="1212000" cy="249299"/>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28" cstate="hqprint">
            <a:extLst>
              <a:ext uri="{BEBA8EAE-BF5A-486C-A8C5-ECC9F3942E4B}">
                <a14:imgProps xmlns:a14="http://schemas.microsoft.com/office/drawing/2010/main">
                  <a14:imgLayer r:embed="rId29">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2426822" y="3474004"/>
            <a:ext cx="474453" cy="42556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20"/>
            </p:custDataLst>
          </p:nvPr>
        </p:nvPicPr>
        <p:blipFill>
          <a:blip r:embed="rId30" cstate="print">
            <a:extLst>
              <a:ext uri="{28A0092B-C50C-407E-A947-70E740481C1C}">
                <a14:useLocalDpi xmlns:a14="http://schemas.microsoft.com/office/drawing/2010/main"/>
              </a:ext>
            </a:extLst>
          </a:blip>
          <a:srcRect/>
          <a:stretch>
            <a:fillRect/>
          </a:stretch>
        </p:blipFill>
        <p:spPr bwMode="auto">
          <a:xfrm>
            <a:off x="4035214" y="2867131"/>
            <a:ext cx="613905" cy="567396"/>
          </a:xfrm>
          <a:prstGeom prst="rect">
            <a:avLst/>
          </a:prstGeom>
          <a:noFill/>
          <a:ln w="9525">
            <a:noFill/>
            <a:miter lim="800000"/>
            <a:headEnd/>
            <a:tailEnd/>
          </a:ln>
        </p:spPr>
      </p:pic>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31" cstate="hqprint">
            <a:extLst>
              <a:ext uri="{BEBA8EAE-BF5A-486C-A8C5-ECC9F3942E4B}">
                <a14:imgProps xmlns:a14="http://schemas.microsoft.com/office/drawing/2010/main">
                  <a14:imgLayer r:embed="rId32">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4811973" y="4082059"/>
            <a:ext cx="651658" cy="663745"/>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883FF791-7ACA-7149-8160-5480F59A4F67}"/>
              </a:ext>
            </a:extLst>
          </p:cNvPr>
          <p:cNvSpPr/>
          <p:nvPr/>
        </p:nvSpPr>
        <p:spPr>
          <a:xfrm>
            <a:off x="3770484" y="-1130231"/>
            <a:ext cx="5287801" cy="1030950"/>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atin typeface="Seravek Light" panose="020B0503040000020004" pitchFamily="34" charset="0"/>
              </a:rPr>
              <a:t>With the laptop class, computing “cut the cord” and energy (battery life) became a first-class concern</a:t>
            </a:r>
          </a:p>
        </p:txBody>
      </p:sp>
      <p:pic>
        <p:nvPicPr>
          <p:cNvPr id="5122" name="Picture 2" descr="Cut the Cord to the Electric Company">
            <a:extLst>
              <a:ext uri="{FF2B5EF4-FFF2-40B4-BE49-F238E27FC236}">
                <a16:creationId xmlns:a16="http://schemas.microsoft.com/office/drawing/2014/main" id="{B6C6B011-6A66-0044-99A0-F8050FD11BBB}"/>
              </a:ext>
            </a:extLst>
          </p:cNvPr>
          <p:cNvPicPr>
            <a:picLocks noChangeAspect="1" noChangeArrowheads="1"/>
          </p:cNvPicPr>
          <p:nvPr/>
        </p:nvPicPr>
        <p:blipFill rotWithShape="1">
          <a:blip r:embed="rId33" cstate="hqprint">
            <a:extLst>
              <a:ext uri="{28A0092B-C50C-407E-A947-70E740481C1C}">
                <a14:useLocalDpi xmlns:a14="http://schemas.microsoft.com/office/drawing/2010/main"/>
              </a:ext>
            </a:extLst>
          </a:blip>
          <a:srcRect/>
          <a:stretch/>
        </p:blipFill>
        <p:spPr bwMode="auto">
          <a:xfrm>
            <a:off x="4073962" y="1262536"/>
            <a:ext cx="2052223" cy="135663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d3nevzfk7ii3be.cloudfront.net/igi/aUum3m5axOUDWMXo.huge">
            <a:extLst>
              <a:ext uri="{FF2B5EF4-FFF2-40B4-BE49-F238E27FC236}">
                <a16:creationId xmlns:a16="http://schemas.microsoft.com/office/drawing/2014/main" id="{23825D35-636E-5645-AF07-5A03104E11C8}"/>
              </a:ext>
            </a:extLst>
          </p:cNvPr>
          <p:cNvPicPr>
            <a:picLocks noChangeAspect="1" noChangeArrowheads="1"/>
          </p:cNvPicPr>
          <p:nvPr/>
        </p:nvPicPr>
        <p:blipFill rotWithShape="1">
          <a:blip r:embed="rId34" cstate="hqprint">
            <a:extLst>
              <a:ext uri="{28A0092B-C50C-407E-A947-70E740481C1C}">
                <a14:useLocalDpi xmlns:a14="http://schemas.microsoft.com/office/drawing/2010/main"/>
              </a:ext>
            </a:extLst>
          </a:blip>
          <a:srcRect/>
          <a:stretch/>
        </p:blipFill>
        <p:spPr bwMode="auto">
          <a:xfrm>
            <a:off x="7913126" y="1836812"/>
            <a:ext cx="1087409" cy="126084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d3nevzfk7ii3be.cloudfront.net/igi/gnjGTffankgehqFL.huge">
            <a:extLst>
              <a:ext uri="{FF2B5EF4-FFF2-40B4-BE49-F238E27FC236}">
                <a16:creationId xmlns:a16="http://schemas.microsoft.com/office/drawing/2014/main" id="{653D4E7E-5F53-0D4D-BA8F-ED972D772BEC}"/>
              </a:ext>
            </a:extLst>
          </p:cNvPr>
          <p:cNvPicPr>
            <a:picLocks noChangeAspect="1" noChangeArrowheads="1"/>
          </p:cNvPicPr>
          <p:nvPr/>
        </p:nvPicPr>
        <p:blipFill rotWithShape="1">
          <a:blip r:embed="rId35" cstate="hqprint">
            <a:extLst>
              <a:ext uri="{28A0092B-C50C-407E-A947-70E740481C1C}">
                <a14:useLocalDpi xmlns:a14="http://schemas.microsoft.com/office/drawing/2010/main"/>
              </a:ext>
            </a:extLst>
          </a:blip>
          <a:srcRect/>
          <a:stretch/>
        </p:blipFill>
        <p:spPr bwMode="auto">
          <a:xfrm>
            <a:off x="6265339" y="1838880"/>
            <a:ext cx="1514824" cy="2979954"/>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1C3FFDFF-090A-EC40-B185-B35DD3889144}"/>
              </a:ext>
            </a:extLst>
          </p:cNvPr>
          <p:cNvSpPr/>
          <p:nvPr/>
        </p:nvSpPr>
        <p:spPr>
          <a:xfrm>
            <a:off x="277" y="904775"/>
            <a:ext cx="3390680" cy="4238725"/>
          </a:xfrm>
          <a:prstGeom prst="rect">
            <a:avLst/>
          </a:prstGeom>
          <a:solidFill>
            <a:schemeClr val="bg1">
              <a:lumMod val="7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3433727-B70B-3A41-BBF3-73340E23500F}"/>
              </a:ext>
            </a:extLst>
          </p:cNvPr>
          <p:cNvSpPr/>
          <p:nvPr/>
        </p:nvSpPr>
        <p:spPr>
          <a:xfrm>
            <a:off x="3390957" y="909461"/>
            <a:ext cx="2803595" cy="2778074"/>
          </a:xfrm>
          <a:prstGeom prst="rect">
            <a:avLst/>
          </a:prstGeom>
          <a:solidFill>
            <a:schemeClr val="bg1">
              <a:lumMod val="7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EDAA0DA-365D-AC48-8222-B7F4AC318637}"/>
              </a:ext>
            </a:extLst>
          </p:cNvPr>
          <p:cNvSpPr/>
          <p:nvPr/>
        </p:nvSpPr>
        <p:spPr>
          <a:xfrm>
            <a:off x="6342775" y="3482577"/>
            <a:ext cx="1331653" cy="1145776"/>
          </a:xfrm>
          <a:prstGeom prst="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B34B81D-B892-B049-8BE7-1B7B9C7DAE00}"/>
              </a:ext>
            </a:extLst>
          </p:cNvPr>
          <p:cNvSpPr/>
          <p:nvPr/>
        </p:nvSpPr>
        <p:spPr>
          <a:xfrm>
            <a:off x="6851385" y="1938911"/>
            <a:ext cx="823043" cy="1546105"/>
          </a:xfrm>
          <a:prstGeom prst="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CA2B042-B4BD-7E43-8611-98D42DA3C0ED}"/>
              </a:ext>
            </a:extLst>
          </p:cNvPr>
          <p:cNvSpPr/>
          <p:nvPr/>
        </p:nvSpPr>
        <p:spPr>
          <a:xfrm>
            <a:off x="8036210" y="2271864"/>
            <a:ext cx="802827" cy="727458"/>
          </a:xfrm>
          <a:prstGeom prst="rect">
            <a:avLst/>
          </a:prstGeom>
          <a:solidFill>
            <a:schemeClr val="accent2">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C42FF54-9EFA-5947-A184-F8239ACA7A17}"/>
              </a:ext>
            </a:extLst>
          </p:cNvPr>
          <p:cNvSpPr/>
          <p:nvPr/>
        </p:nvSpPr>
        <p:spPr>
          <a:xfrm>
            <a:off x="6342776" y="1937692"/>
            <a:ext cx="508610" cy="1546105"/>
          </a:xfrm>
          <a:prstGeom prst="rect">
            <a:avLst/>
          </a:prstGeom>
          <a:solidFill>
            <a:schemeClr val="accent5">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E55F008-BE5A-8E49-B0B9-9A69ED36C687}"/>
              </a:ext>
            </a:extLst>
          </p:cNvPr>
          <p:cNvSpPr/>
          <p:nvPr/>
        </p:nvSpPr>
        <p:spPr>
          <a:xfrm>
            <a:off x="8210349" y="1955765"/>
            <a:ext cx="476451" cy="321664"/>
          </a:xfrm>
          <a:prstGeom prst="rect">
            <a:avLst/>
          </a:prstGeom>
          <a:solidFill>
            <a:schemeClr val="accent5">
              <a:alpha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054834BC-C424-3D49-807A-E46B287053DF}"/>
              </a:ext>
            </a:extLst>
          </p:cNvPr>
          <p:cNvSpPr/>
          <p:nvPr/>
        </p:nvSpPr>
        <p:spPr>
          <a:xfrm>
            <a:off x="7128070" y="1137718"/>
            <a:ext cx="1284713" cy="41024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Computer</a:t>
            </a:r>
          </a:p>
        </p:txBody>
      </p:sp>
      <p:cxnSp>
        <p:nvCxnSpPr>
          <p:cNvPr id="16" name="Straight Connector 15">
            <a:extLst>
              <a:ext uri="{FF2B5EF4-FFF2-40B4-BE49-F238E27FC236}">
                <a16:creationId xmlns:a16="http://schemas.microsoft.com/office/drawing/2014/main" id="{16666F6C-695B-F74C-B9A6-42E3452E7530}"/>
              </a:ext>
            </a:extLst>
          </p:cNvPr>
          <p:cNvCxnSpPr>
            <a:cxnSpLocks/>
            <a:stCxn id="37" idx="0"/>
            <a:endCxn id="14" idx="2"/>
          </p:cNvCxnSpPr>
          <p:nvPr/>
        </p:nvCxnSpPr>
        <p:spPr>
          <a:xfrm flipV="1">
            <a:off x="6597081" y="1547963"/>
            <a:ext cx="1173346" cy="389729"/>
          </a:xfrm>
          <a:prstGeom prst="line">
            <a:avLst/>
          </a:prstGeom>
          <a:effectLst/>
        </p:spPr>
        <p:style>
          <a:lnRef idx="2">
            <a:schemeClr val="accent5"/>
          </a:lnRef>
          <a:fillRef idx="0">
            <a:schemeClr val="accent5"/>
          </a:fillRef>
          <a:effectRef idx="1">
            <a:schemeClr val="accent5"/>
          </a:effectRef>
          <a:fontRef idx="minor">
            <a:schemeClr val="tx1"/>
          </a:fontRef>
        </p:style>
      </p:cxnSp>
      <p:cxnSp>
        <p:nvCxnSpPr>
          <p:cNvPr id="49" name="Straight Connector 48">
            <a:extLst>
              <a:ext uri="{FF2B5EF4-FFF2-40B4-BE49-F238E27FC236}">
                <a16:creationId xmlns:a16="http://schemas.microsoft.com/office/drawing/2014/main" id="{45CDEB4C-75CA-A745-B312-7A0EA8419141}"/>
              </a:ext>
            </a:extLst>
          </p:cNvPr>
          <p:cNvCxnSpPr>
            <a:cxnSpLocks/>
            <a:stCxn id="38" idx="0"/>
            <a:endCxn id="14" idx="2"/>
          </p:cNvCxnSpPr>
          <p:nvPr/>
        </p:nvCxnSpPr>
        <p:spPr>
          <a:xfrm flipH="1" flipV="1">
            <a:off x="7770427" y="1547963"/>
            <a:ext cx="678148" cy="407802"/>
          </a:xfrm>
          <a:prstGeom prst="line">
            <a:avLst/>
          </a:prstGeom>
          <a:effectLst/>
        </p:spPr>
        <p:style>
          <a:lnRef idx="2">
            <a:schemeClr val="accent5"/>
          </a:lnRef>
          <a:fillRef idx="0">
            <a:schemeClr val="accent5"/>
          </a:fillRef>
          <a:effectRef idx="1">
            <a:schemeClr val="accent5"/>
          </a:effectRef>
          <a:fontRef idx="minor">
            <a:schemeClr val="tx1"/>
          </a:fontRef>
        </p:style>
      </p:cxnSp>
      <p:sp>
        <p:nvSpPr>
          <p:cNvPr id="48" name="Rounded Rectangle 47">
            <a:extLst>
              <a:ext uri="{FF2B5EF4-FFF2-40B4-BE49-F238E27FC236}">
                <a16:creationId xmlns:a16="http://schemas.microsoft.com/office/drawing/2014/main" id="{CDA3B313-C9BC-0F44-AF10-D9F5A4B9934E}"/>
              </a:ext>
            </a:extLst>
          </p:cNvPr>
          <p:cNvSpPr/>
          <p:nvPr/>
        </p:nvSpPr>
        <p:spPr>
          <a:xfrm>
            <a:off x="7773572" y="3494355"/>
            <a:ext cx="1284713" cy="41024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Battery</a:t>
            </a:r>
          </a:p>
        </p:txBody>
      </p:sp>
      <p:cxnSp>
        <p:nvCxnSpPr>
          <p:cNvPr id="53" name="Straight Connector 52">
            <a:extLst>
              <a:ext uri="{FF2B5EF4-FFF2-40B4-BE49-F238E27FC236}">
                <a16:creationId xmlns:a16="http://schemas.microsoft.com/office/drawing/2014/main" id="{A90D043C-FACB-704D-BE29-654C3534741A}"/>
              </a:ext>
            </a:extLst>
          </p:cNvPr>
          <p:cNvCxnSpPr>
            <a:cxnSpLocks/>
            <a:endCxn id="48" idx="0"/>
          </p:cNvCxnSpPr>
          <p:nvPr/>
        </p:nvCxnSpPr>
        <p:spPr>
          <a:xfrm>
            <a:off x="7566663" y="3136573"/>
            <a:ext cx="849266" cy="357782"/>
          </a:xfrm>
          <a:prstGeom prst="line">
            <a:avLst/>
          </a:prstGeom>
          <a:effectLst/>
        </p:spPr>
        <p:style>
          <a:lnRef idx="2">
            <a:schemeClr val="accent2"/>
          </a:lnRef>
          <a:fillRef idx="0">
            <a:schemeClr val="accent2"/>
          </a:fillRef>
          <a:effectRef idx="1">
            <a:schemeClr val="accent2"/>
          </a:effectRef>
          <a:fontRef idx="minor">
            <a:schemeClr val="tx1"/>
          </a:fontRef>
        </p:style>
      </p:cxnSp>
      <p:cxnSp>
        <p:nvCxnSpPr>
          <p:cNvPr id="57" name="Straight Connector 56">
            <a:extLst>
              <a:ext uri="{FF2B5EF4-FFF2-40B4-BE49-F238E27FC236}">
                <a16:creationId xmlns:a16="http://schemas.microsoft.com/office/drawing/2014/main" id="{7333514A-D6A2-D14D-B103-E778624457CF}"/>
              </a:ext>
            </a:extLst>
          </p:cNvPr>
          <p:cNvCxnSpPr>
            <a:cxnSpLocks/>
            <a:stCxn id="36" idx="2"/>
            <a:endCxn id="48" idx="0"/>
          </p:cNvCxnSpPr>
          <p:nvPr/>
        </p:nvCxnSpPr>
        <p:spPr>
          <a:xfrm flipH="1">
            <a:off x="8415929" y="2999322"/>
            <a:ext cx="21695" cy="495033"/>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76" name="Rounded Rectangle 75">
            <a:extLst>
              <a:ext uri="{FF2B5EF4-FFF2-40B4-BE49-F238E27FC236}">
                <a16:creationId xmlns:a16="http://schemas.microsoft.com/office/drawing/2014/main" id="{AE8E1DD5-CE83-A74D-942D-D89F0F1AC302}"/>
              </a:ext>
            </a:extLst>
          </p:cNvPr>
          <p:cNvSpPr/>
          <p:nvPr/>
        </p:nvSpPr>
        <p:spPr>
          <a:xfrm>
            <a:off x="278751" y="1447515"/>
            <a:ext cx="5507116" cy="183630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latin typeface="Seravek Light" panose="020B0503040000020004" pitchFamily="34" charset="0"/>
              </a:rPr>
              <a:t>By volume, the emerging computing classes are mostly energy storage</a:t>
            </a:r>
          </a:p>
          <a:p>
            <a:pPr algn="ctr"/>
            <a:endParaRPr lang="en-US" sz="2400" dirty="0">
              <a:latin typeface="Seravek Light" panose="020B0503040000020004" pitchFamily="34" charset="0"/>
            </a:endParaRPr>
          </a:p>
          <a:p>
            <a:pPr algn="ctr"/>
            <a:r>
              <a:rPr lang="en-US" sz="2400" b="1" i="1" u="sng" dirty="0">
                <a:latin typeface="Seravek Light" panose="020B0503040000020004" pitchFamily="34" charset="0"/>
              </a:rPr>
              <a:t>Volume is shrinking cubically</a:t>
            </a:r>
          </a:p>
        </p:txBody>
      </p:sp>
    </p:spTree>
    <p:extLst>
      <p:ext uri="{BB962C8B-B14F-4D97-AF65-F5344CB8AC3E}">
        <p14:creationId xmlns:p14="http://schemas.microsoft.com/office/powerpoint/2010/main" val="198117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32" grpId="0" animBg="1"/>
      <p:bldP spid="3" grpId="0" animBg="1"/>
      <p:bldP spid="34" grpId="0" animBg="1"/>
      <p:bldP spid="36" grpId="0" animBg="1"/>
      <p:bldP spid="37" grpId="0" animBg="1"/>
      <p:bldP spid="38" grpId="0" animBg="1"/>
      <p:bldP spid="14" grpId="0" animBg="1"/>
      <p:bldP spid="48" grpId="0" animBg="1"/>
      <p:bldP spid="7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a:extLst>
              <a:ext uri="{FF2B5EF4-FFF2-40B4-BE49-F238E27FC236}">
                <a16:creationId xmlns:a16="http://schemas.microsoft.com/office/drawing/2014/main" id="{587744B2-76DE-F44C-900A-13E9483174FF}"/>
              </a:ext>
            </a:extLst>
          </p:cNvPr>
          <p:cNvCxnSpPr>
            <a:cxnSpLocks/>
          </p:cNvCxnSpPr>
          <p:nvPr/>
        </p:nvCxnSpPr>
        <p:spPr>
          <a:xfrm>
            <a:off x="5078901" y="4637696"/>
            <a:ext cx="358162" cy="1128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24" cstate="hqprint">
            <a:extLst>
              <a:ext uri="{BEBA8EAE-BF5A-486C-A8C5-ECC9F3942E4B}">
                <a14:imgProps xmlns:a14="http://schemas.microsoft.com/office/drawing/2010/main">
                  <a14:imgLayer r:embed="rId25">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4811973" y="4082059"/>
            <a:ext cx="651658" cy="6637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26" cstate="hqprint">
            <a:extLst>
              <a:ext uri="{28A0092B-C50C-407E-A947-70E740481C1C}">
                <a14:useLocalDpi xmlns:a14="http://schemas.microsoft.com/office/drawing/2010/main"/>
              </a:ext>
            </a:extLst>
          </a:blip>
          <a:srcRect/>
          <a:stretch>
            <a:fillRect/>
          </a:stretch>
        </p:blipFill>
        <p:spPr bwMode="auto">
          <a:xfrm>
            <a:off x="0" y="1006848"/>
            <a:ext cx="6553200" cy="4656114"/>
          </a:xfrm>
          <a:prstGeom prst="rect">
            <a:avLst/>
          </a:prstGeom>
          <a:noFill/>
          <a:ln w="9525">
            <a:noFill/>
            <a:miter lim="800000"/>
            <a:headEnd/>
            <a:tailEnd/>
          </a:ln>
        </p:spPr>
      </p:pic>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p:txBody>
          <a:bodyPr/>
          <a:lstStyle/>
          <a:p>
            <a:r>
              <a:rPr lang="en-US" dirty="0"/>
              <a:t>Computational platforms will continue to scale</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a:xfrm>
            <a:off x="6476198" y="4765604"/>
            <a:ext cx="2133600" cy="273844"/>
          </a:xfrm>
        </p:spPr>
        <p:txBody>
          <a:bodyPr/>
          <a:lstStyle/>
          <a:p>
            <a:fld id="{434A358D-2637-E146-A3BD-05BD470B507B}" type="slidenum">
              <a:rPr lang="en-US" smtClean="0"/>
              <a:t>39</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2"/>
            </p:custDataLst>
          </p:nvPr>
        </p:nvPicPr>
        <p:blipFill>
          <a:blip r:embed="rId27" cstate="hqprint">
            <a:extLst>
              <a:ext uri="{28A0092B-C50C-407E-A947-70E740481C1C}">
                <a14:useLocalDpi xmlns:a14="http://schemas.microsoft.com/office/drawing/2010/main"/>
              </a:ext>
            </a:extLst>
          </a:blip>
          <a:srcRect/>
          <a:stretch>
            <a:fillRect/>
          </a:stretch>
        </p:blipFill>
        <p:spPr bwMode="auto">
          <a:xfrm>
            <a:off x="1179255" y="2641749"/>
            <a:ext cx="1009840" cy="865893"/>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a:cxnSpLocks/>
          </p:cNvCxnSpPr>
          <p:nvPr>
            <p:custDataLst>
              <p:tags r:id="rId3"/>
            </p:custDataLst>
          </p:nvPr>
        </p:nvCxnSpPr>
        <p:spPr bwMode="auto">
          <a:xfrm flipV="1">
            <a:off x="1416289" y="1634125"/>
            <a:ext cx="188162" cy="10186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a:cxnSpLocks/>
          </p:cNvCxnSpPr>
          <p:nvPr>
            <p:custDataLst>
              <p:tags r:id="rId4"/>
            </p:custDataLst>
          </p:nvPr>
        </p:nvCxnSpPr>
        <p:spPr bwMode="auto">
          <a:xfrm flipV="1">
            <a:off x="1710749" y="2381470"/>
            <a:ext cx="258087" cy="368795"/>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a:cxnSpLocks/>
            <a:endCxn id="31" idx="2"/>
          </p:cNvCxnSpPr>
          <p:nvPr>
            <p:custDataLst>
              <p:tags r:id="rId5"/>
            </p:custDataLst>
          </p:nvPr>
        </p:nvCxnSpPr>
        <p:spPr bwMode="auto">
          <a:xfrm flipV="1">
            <a:off x="2720589" y="2467622"/>
            <a:ext cx="166113" cy="193554"/>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a:cxnSpLocks/>
          </p:cNvCxnSpPr>
          <p:nvPr>
            <p:custDataLst>
              <p:tags r:id="rId6"/>
            </p:custDataLst>
          </p:nvPr>
        </p:nvCxnSpPr>
        <p:spPr bwMode="auto">
          <a:xfrm flipV="1">
            <a:off x="2773739" y="3262096"/>
            <a:ext cx="445195" cy="23225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a:cxnSpLocks/>
            <a:stCxn id="35" idx="3"/>
          </p:cNvCxnSpPr>
          <p:nvPr>
            <p:custDataLst>
              <p:tags r:id="rId7"/>
            </p:custDataLst>
          </p:nvPr>
        </p:nvCxnSpPr>
        <p:spPr bwMode="auto">
          <a:xfrm flipV="1">
            <a:off x="4028483" y="4183154"/>
            <a:ext cx="322690" cy="23077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841BF07-A3F0-344D-B967-A731D4236AAD}"/>
              </a:ext>
            </a:extLst>
          </p:cNvPr>
          <p:cNvCxnSpPr>
            <a:cxnSpLocks/>
          </p:cNvCxnSpPr>
          <p:nvPr>
            <p:custDataLst>
              <p:tags r:id="rId8"/>
            </p:custDataLst>
          </p:nvPr>
        </p:nvCxnSpPr>
        <p:spPr bwMode="auto">
          <a:xfrm flipV="1">
            <a:off x="5064927" y="3979694"/>
            <a:ext cx="205135" cy="36276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FC2BC-8AD1-A142-BA84-3414042CEE01}"/>
              </a:ext>
            </a:extLst>
          </p:cNvPr>
          <p:cNvCxnSpPr>
            <a:cxnSpLocks/>
            <a:endCxn id="59" idx="1"/>
          </p:cNvCxnSpPr>
          <p:nvPr>
            <p:custDataLst>
              <p:tags r:id="rId9"/>
            </p:custDataLst>
          </p:nvPr>
        </p:nvCxnSpPr>
        <p:spPr bwMode="auto">
          <a:xfrm flipV="1">
            <a:off x="3889877" y="3150829"/>
            <a:ext cx="145337" cy="421804"/>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0"/>
            </p:custDataLst>
          </p:nvPr>
        </p:nvPicPr>
        <p:blipFill>
          <a:blip r:embed="rId28"/>
          <a:srcRect/>
          <a:stretch>
            <a:fillRect/>
          </a:stretch>
        </p:blipFill>
        <p:spPr bwMode="auto">
          <a:xfrm>
            <a:off x="2668014" y="1649342"/>
            <a:ext cx="437376" cy="81828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1"/>
            </p:custDataLst>
          </p:nvPr>
        </p:nvPicPr>
        <p:blipFill>
          <a:blip r:embed="rId29" cstate="hqprint">
            <a:extLst>
              <a:ext uri="{28A0092B-C50C-407E-A947-70E740481C1C}">
                <a14:useLocalDpi xmlns:a14="http://schemas.microsoft.com/office/drawing/2010/main"/>
              </a:ext>
            </a:extLst>
          </a:blip>
          <a:srcRect/>
          <a:stretch>
            <a:fillRect/>
          </a:stretch>
        </p:blipFill>
        <p:spPr bwMode="auto">
          <a:xfrm>
            <a:off x="1512810" y="1075647"/>
            <a:ext cx="912052" cy="68903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2"/>
            </p:custDataLst>
          </p:nvPr>
        </p:nvPicPr>
        <p:blipFill>
          <a:blip r:embed="rId30"/>
          <a:srcRect/>
          <a:stretch>
            <a:fillRect/>
          </a:stretch>
        </p:blipFill>
        <p:spPr bwMode="auto">
          <a:xfrm>
            <a:off x="3556476" y="4254940"/>
            <a:ext cx="472007" cy="317984"/>
          </a:xfrm>
          <a:prstGeom prst="rect">
            <a:avLst/>
          </a:prstGeom>
          <a:noFill/>
          <a:ln w="9525">
            <a:noFill/>
            <a:miter lim="800000"/>
            <a:headEnd/>
            <a:tailEnd/>
          </a:ln>
        </p:spPr>
      </p:pic>
      <p:sp>
        <p:nvSpPr>
          <p:cNvPr id="40" name="TextBox 39">
            <a:extLst>
              <a:ext uri="{FF2B5EF4-FFF2-40B4-BE49-F238E27FC236}">
                <a16:creationId xmlns:a16="http://schemas.microsoft.com/office/drawing/2014/main" id="{DF6C91B5-FC52-5A46-B1AC-805485750F49}"/>
              </a:ext>
            </a:extLst>
          </p:cNvPr>
          <p:cNvSpPr txBox="1"/>
          <p:nvPr>
            <p:custDataLst>
              <p:tags r:id="rId13"/>
            </p:custDataLst>
          </p:nvPr>
        </p:nvSpPr>
        <p:spPr>
          <a:xfrm>
            <a:off x="1094724" y="3506394"/>
            <a:ext cx="1059982" cy="397032"/>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14"/>
            </p:custDataLst>
          </p:nvPr>
        </p:nvSpPr>
        <p:spPr>
          <a:xfrm>
            <a:off x="3839988" y="2638542"/>
            <a:ext cx="847985" cy="249299"/>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15"/>
            </p:custDataLst>
          </p:nvPr>
        </p:nvSpPr>
        <p:spPr>
          <a:xfrm>
            <a:off x="2282132" y="1417093"/>
            <a:ext cx="1245200" cy="249299"/>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16"/>
            </p:custDataLst>
          </p:nvPr>
        </p:nvSpPr>
        <p:spPr>
          <a:xfrm>
            <a:off x="2134057" y="3963553"/>
            <a:ext cx="1059982" cy="397032"/>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17"/>
            </p:custDataLst>
          </p:nvPr>
        </p:nvSpPr>
        <p:spPr>
          <a:xfrm>
            <a:off x="1438845" y="892114"/>
            <a:ext cx="1059982" cy="249299"/>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18"/>
            </p:custDataLst>
          </p:nvPr>
        </p:nvSpPr>
        <p:spPr>
          <a:xfrm>
            <a:off x="3323016" y="4548256"/>
            <a:ext cx="1059982" cy="249299"/>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19"/>
            </p:custDataLst>
          </p:nvPr>
        </p:nvSpPr>
        <p:spPr>
          <a:xfrm>
            <a:off x="4654194" y="3752247"/>
            <a:ext cx="1212000" cy="249299"/>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31" cstate="hqprint">
            <a:extLst>
              <a:ext uri="{BEBA8EAE-BF5A-486C-A8C5-ECC9F3942E4B}">
                <a14:imgProps xmlns:a14="http://schemas.microsoft.com/office/drawing/2010/main">
                  <a14:imgLayer r:embed="rId32">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2426822" y="3474004"/>
            <a:ext cx="474453" cy="42556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20"/>
            </p:custDataLst>
          </p:nvPr>
        </p:nvPicPr>
        <p:blipFill>
          <a:blip r:embed="rId33" cstate="print">
            <a:extLst>
              <a:ext uri="{28A0092B-C50C-407E-A947-70E740481C1C}">
                <a14:useLocalDpi xmlns:a14="http://schemas.microsoft.com/office/drawing/2010/main"/>
              </a:ext>
            </a:extLst>
          </a:blip>
          <a:srcRect/>
          <a:stretch>
            <a:fillRect/>
          </a:stretch>
        </p:blipFill>
        <p:spPr bwMode="auto">
          <a:xfrm>
            <a:off x="4035214" y="2867131"/>
            <a:ext cx="613905" cy="567396"/>
          </a:xfrm>
          <a:prstGeom prst="rect">
            <a:avLst/>
          </a:prstGeom>
          <a:noFill/>
          <a:ln w="9525">
            <a:noFill/>
            <a:miter lim="800000"/>
            <a:headEnd/>
            <a:tailEnd/>
          </a:ln>
        </p:spPr>
      </p:pic>
      <p:pic>
        <p:nvPicPr>
          <p:cNvPr id="5122" name="Picture 2" descr="Cut the Cord to the Electric Company">
            <a:extLst>
              <a:ext uri="{FF2B5EF4-FFF2-40B4-BE49-F238E27FC236}">
                <a16:creationId xmlns:a16="http://schemas.microsoft.com/office/drawing/2014/main" id="{B6C6B011-6A66-0044-99A0-F8050FD11BBB}"/>
              </a:ext>
            </a:extLst>
          </p:cNvPr>
          <p:cNvPicPr>
            <a:picLocks noChangeAspect="1" noChangeArrowheads="1"/>
          </p:cNvPicPr>
          <p:nvPr/>
        </p:nvPicPr>
        <p:blipFill rotWithShape="1">
          <a:blip r:embed="rId34" cstate="hqprint">
            <a:extLst>
              <a:ext uri="{28A0092B-C50C-407E-A947-70E740481C1C}">
                <a14:useLocalDpi xmlns:a14="http://schemas.microsoft.com/office/drawing/2010/main"/>
              </a:ext>
            </a:extLst>
          </a:blip>
          <a:srcRect/>
          <a:stretch/>
        </p:blipFill>
        <p:spPr bwMode="auto">
          <a:xfrm>
            <a:off x="4073962" y="1262536"/>
            <a:ext cx="2052223" cy="1356636"/>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1C3FFDFF-090A-EC40-B185-B35DD3889144}"/>
              </a:ext>
            </a:extLst>
          </p:cNvPr>
          <p:cNvSpPr/>
          <p:nvPr/>
        </p:nvSpPr>
        <p:spPr>
          <a:xfrm>
            <a:off x="277" y="904775"/>
            <a:ext cx="3390680" cy="4238725"/>
          </a:xfrm>
          <a:prstGeom prst="rect">
            <a:avLst/>
          </a:prstGeom>
          <a:solidFill>
            <a:schemeClr val="bg1">
              <a:lumMod val="7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3433727-B70B-3A41-BBF3-73340E23500F}"/>
              </a:ext>
            </a:extLst>
          </p:cNvPr>
          <p:cNvSpPr/>
          <p:nvPr/>
        </p:nvSpPr>
        <p:spPr>
          <a:xfrm>
            <a:off x="3390957" y="909461"/>
            <a:ext cx="2803595" cy="4246700"/>
          </a:xfrm>
          <a:prstGeom prst="rect">
            <a:avLst/>
          </a:prstGeom>
          <a:solidFill>
            <a:schemeClr val="bg1">
              <a:lumMod val="75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ounded Rectangle 75">
            <a:extLst>
              <a:ext uri="{FF2B5EF4-FFF2-40B4-BE49-F238E27FC236}">
                <a16:creationId xmlns:a16="http://schemas.microsoft.com/office/drawing/2014/main" id="{AE8E1DD5-CE83-A74D-942D-D89F0F1AC302}"/>
              </a:ext>
            </a:extLst>
          </p:cNvPr>
          <p:cNvSpPr/>
          <p:nvPr/>
        </p:nvSpPr>
        <p:spPr>
          <a:xfrm>
            <a:off x="278751" y="1447516"/>
            <a:ext cx="5507116" cy="91143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latin typeface="Seravek Light" panose="020B0503040000020004" pitchFamily="34" charset="0"/>
              </a:rPr>
              <a:t>The next generation of </a:t>
            </a:r>
            <a:r>
              <a:rPr lang="en-US" sz="2400" u="sng" dirty="0">
                <a:latin typeface="Seravek Light" panose="020B0503040000020004" pitchFamily="34" charset="0"/>
              </a:rPr>
              <a:t>computing</a:t>
            </a:r>
            <a:r>
              <a:rPr lang="en-US" sz="2400" dirty="0">
                <a:latin typeface="Seravek Light" panose="020B0503040000020004" pitchFamily="34" charset="0"/>
              </a:rPr>
              <a:t> will only be a cubic millimeter in size</a:t>
            </a:r>
          </a:p>
        </p:txBody>
      </p:sp>
      <p:cxnSp>
        <p:nvCxnSpPr>
          <p:cNvPr id="52" name="Straight Connector 51">
            <a:extLst>
              <a:ext uri="{FF2B5EF4-FFF2-40B4-BE49-F238E27FC236}">
                <a16:creationId xmlns:a16="http://schemas.microsoft.com/office/drawing/2014/main" id="{A7367126-13F0-0E4F-942C-461BAB1799B4}"/>
              </a:ext>
            </a:extLst>
          </p:cNvPr>
          <p:cNvCxnSpPr>
            <a:cxnSpLocks/>
          </p:cNvCxnSpPr>
          <p:nvPr/>
        </p:nvCxnSpPr>
        <p:spPr>
          <a:xfrm flipV="1">
            <a:off x="5549900" y="2456333"/>
            <a:ext cx="582884" cy="2246717"/>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4" name="5-Point Star 53">
            <a:extLst>
              <a:ext uri="{FF2B5EF4-FFF2-40B4-BE49-F238E27FC236}">
                <a16:creationId xmlns:a16="http://schemas.microsoft.com/office/drawing/2014/main" id="{BAAF451E-EEB7-7047-9CAC-88B17362A177}"/>
              </a:ext>
            </a:extLst>
          </p:cNvPr>
          <p:cNvSpPr/>
          <p:nvPr/>
        </p:nvSpPr>
        <p:spPr>
          <a:xfrm>
            <a:off x="5485373" y="4733992"/>
            <a:ext cx="85411" cy="8541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10160">
                <a:solidFill>
                  <a:schemeClr val="bg1"/>
                </a:solidFill>
                <a:prstDash val="solid"/>
              </a:ln>
              <a:solidFill>
                <a:srgbClr val="FFFFFF"/>
              </a:solidFill>
              <a:effectLst>
                <a:outerShdw blurRad="38100" dist="22860" dir="5400000" algn="tl" rotWithShape="0">
                  <a:srgbClr val="000000">
                    <a:alpha val="30000"/>
                  </a:srgbClr>
                </a:outerShdw>
              </a:effectLst>
            </a:endParaRPr>
          </a:p>
        </p:txBody>
      </p:sp>
      <p:cxnSp>
        <p:nvCxnSpPr>
          <p:cNvPr id="58" name="Straight Connector 57">
            <a:extLst>
              <a:ext uri="{FF2B5EF4-FFF2-40B4-BE49-F238E27FC236}">
                <a16:creationId xmlns:a16="http://schemas.microsoft.com/office/drawing/2014/main" id="{18EC102D-B8E0-144C-84A0-F4F8C58ABD53}"/>
              </a:ext>
            </a:extLst>
          </p:cNvPr>
          <p:cNvCxnSpPr>
            <a:cxnSpLocks/>
          </p:cNvCxnSpPr>
          <p:nvPr/>
        </p:nvCxnSpPr>
        <p:spPr>
          <a:xfrm flipV="1">
            <a:off x="5586371" y="4566238"/>
            <a:ext cx="529837" cy="245488"/>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F75E7211-A1D9-2843-BE3B-0C87BB0E7629}"/>
              </a:ext>
            </a:extLst>
          </p:cNvPr>
          <p:cNvSpPr txBox="1"/>
          <p:nvPr>
            <p:custDataLst>
              <p:tags r:id="rId21"/>
            </p:custDataLst>
          </p:nvPr>
        </p:nvSpPr>
        <p:spPr>
          <a:xfrm>
            <a:off x="6631391" y="4601713"/>
            <a:ext cx="1701800" cy="327782"/>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b="1" dirty="0">
                <a:solidFill>
                  <a:schemeClr val="tx2"/>
                </a:solidFill>
                <a:latin typeface="Segoe UI Semilight" panose="020B0402040204020203" pitchFamily="34" charset="0"/>
                <a:cs typeface="Segoe UI Semilight" panose="020B0402040204020203" pitchFamily="34" charset="0"/>
              </a:rPr>
              <a:t>“Smart Dust”</a:t>
            </a:r>
          </a:p>
        </p:txBody>
      </p:sp>
      <p:sp>
        <p:nvSpPr>
          <p:cNvPr id="63" name="Rounded Rectangle 62">
            <a:extLst>
              <a:ext uri="{FF2B5EF4-FFF2-40B4-BE49-F238E27FC236}">
                <a16:creationId xmlns:a16="http://schemas.microsoft.com/office/drawing/2014/main" id="{BDAA76BD-5A5F-B046-9AD2-242DE6C7B442}"/>
              </a:ext>
            </a:extLst>
          </p:cNvPr>
          <p:cNvSpPr/>
          <p:nvPr/>
        </p:nvSpPr>
        <p:spPr>
          <a:xfrm>
            <a:off x="278751" y="2542612"/>
            <a:ext cx="5507116" cy="193753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dirty="0">
                <a:latin typeface="Seravek Light" panose="020B0503040000020004" pitchFamily="34" charset="0"/>
              </a:rPr>
              <a:t>Millimeter-scale batteries have capacities around </a:t>
            </a:r>
            <a:r>
              <a:rPr lang="en-US" sz="2400" b="1" dirty="0">
                <a:latin typeface="Seravek Light" panose="020B0503040000020004" pitchFamily="34" charset="0"/>
              </a:rPr>
              <a:t>5 µAh</a:t>
            </a:r>
          </a:p>
          <a:p>
            <a:pPr algn="ctr"/>
            <a:endParaRPr lang="en-US" sz="2400" b="1" dirty="0">
              <a:latin typeface="Seravek Light" panose="020B0503040000020004" pitchFamily="34" charset="0"/>
            </a:endParaRPr>
          </a:p>
          <a:p>
            <a:pPr algn="ctr"/>
            <a:r>
              <a:rPr lang="en-US" sz="2400" dirty="0">
                <a:latin typeface="Seravek Light" panose="020B0503040000020004" pitchFamily="34" charset="0"/>
              </a:rPr>
              <a:t>(would power an idle iPhone for 0.6 s)</a:t>
            </a:r>
          </a:p>
        </p:txBody>
      </p:sp>
      <p:pic>
        <p:nvPicPr>
          <p:cNvPr id="38" name="Picture 37" descr="m3_crop_1000x378.pdf">
            <a:extLst>
              <a:ext uri="{FF2B5EF4-FFF2-40B4-BE49-F238E27FC236}">
                <a16:creationId xmlns:a16="http://schemas.microsoft.com/office/drawing/2014/main" id="{8BADF2B9-3EFC-D144-BDF2-B07457E69340}"/>
              </a:ext>
            </a:extLst>
          </p:cNvPr>
          <p:cNvPicPr>
            <a:picLocks noChangeAspect="1"/>
          </p:cNvPicPr>
          <p:nvPr/>
        </p:nvPicPr>
        <p:blipFill rotWithShape="1">
          <a:blip r:embed="rId35" cstate="hqprint">
            <a:extLst>
              <a:ext uri="{28A0092B-C50C-407E-A947-70E740481C1C}">
                <a14:useLocalDpi xmlns:a14="http://schemas.microsoft.com/office/drawing/2010/main"/>
              </a:ext>
            </a:extLst>
          </a:blip>
          <a:srcRect/>
          <a:stretch/>
        </p:blipFill>
        <p:spPr>
          <a:xfrm>
            <a:off x="6132784" y="2441416"/>
            <a:ext cx="2699014" cy="2106840"/>
          </a:xfrm>
          <a:prstGeom prst="rect">
            <a:avLst/>
          </a:prstGeom>
          <a:ln w="25400">
            <a:solidFill>
              <a:schemeClr val="tx1"/>
            </a:solidFill>
          </a:ln>
        </p:spPr>
      </p:pic>
    </p:spTree>
    <p:extLst>
      <p:ext uri="{BB962C8B-B14F-4D97-AF65-F5344CB8AC3E}">
        <p14:creationId xmlns:p14="http://schemas.microsoft.com/office/powerpoint/2010/main" val="4245425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C87211A2-99E4-134C-B065-21A22EDCF828}"/>
              </a:ext>
            </a:extLst>
          </p:cNvPr>
          <p:cNvSpPr/>
          <p:nvPr/>
        </p:nvSpPr>
        <p:spPr>
          <a:xfrm>
            <a:off x="4681471" y="770756"/>
            <a:ext cx="3735908" cy="3906271"/>
          </a:xfrm>
          <a:prstGeom prst="roundRect">
            <a:avLst>
              <a:gd name="adj" fmla="val 4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9FE9-66D5-6547-ACC4-27656D9B5F35}"/>
              </a:ext>
            </a:extLst>
          </p:cNvPr>
          <p:cNvSpPr>
            <a:spLocks noGrp="1"/>
          </p:cNvSpPr>
          <p:nvPr>
            <p:ph type="title"/>
          </p:nvPr>
        </p:nvSpPr>
        <p:spPr>
          <a:xfrm>
            <a:off x="457200" y="205979"/>
            <a:ext cx="8229600" cy="857250"/>
          </a:xfrm>
        </p:spPr>
        <p:txBody>
          <a:bodyPr/>
          <a:lstStyle/>
          <a:p>
            <a:r>
              <a:rPr lang="en-US" dirty="0"/>
              <a:t>Computer architects look at the system as a whole and </a:t>
            </a:r>
            <a:r>
              <a:rPr lang="en-US" dirty="0">
                <a:solidFill>
                  <a:srgbClr val="7030A0"/>
                </a:solidFill>
              </a:rPr>
              <a:t>design</a:t>
            </a:r>
            <a:r>
              <a:rPr lang="en-US" dirty="0"/>
              <a:t> </a:t>
            </a:r>
            <a:r>
              <a:rPr lang="en-US" dirty="0">
                <a:solidFill>
                  <a:srgbClr val="7030A0"/>
                </a:solidFill>
              </a:rPr>
              <a:t>abstractions</a:t>
            </a:r>
          </a:p>
        </p:txBody>
      </p:sp>
      <p:sp>
        <p:nvSpPr>
          <p:cNvPr id="4" name="Slide Number Placeholder 3">
            <a:extLst>
              <a:ext uri="{FF2B5EF4-FFF2-40B4-BE49-F238E27FC236}">
                <a16:creationId xmlns:a16="http://schemas.microsoft.com/office/drawing/2014/main" id="{E512EFBE-B48C-F64D-BD4F-3512099D7E66}"/>
              </a:ext>
            </a:extLst>
          </p:cNvPr>
          <p:cNvSpPr>
            <a:spLocks noGrp="1"/>
          </p:cNvSpPr>
          <p:nvPr>
            <p:ph type="sldNum" sz="quarter" idx="12"/>
          </p:nvPr>
        </p:nvSpPr>
        <p:spPr/>
        <p:txBody>
          <a:bodyPr/>
          <a:lstStyle/>
          <a:p>
            <a:fld id="{434A358D-2637-E146-A3BD-05BD470B507B}" type="slidenum">
              <a:rPr lang="en-US" smtClean="0"/>
              <a:t>4</a:t>
            </a:fld>
            <a:endParaRPr lang="en-US"/>
          </a:p>
        </p:txBody>
      </p:sp>
      <p:sp>
        <p:nvSpPr>
          <p:cNvPr id="5" name="Rounded Rectangle 4">
            <a:extLst>
              <a:ext uri="{FF2B5EF4-FFF2-40B4-BE49-F238E27FC236}">
                <a16:creationId xmlns:a16="http://schemas.microsoft.com/office/drawing/2014/main" id="{D1B547AA-36DF-1E4B-80C2-1E0EB6E1DF80}"/>
              </a:ext>
            </a:extLst>
          </p:cNvPr>
          <p:cNvSpPr/>
          <p:nvPr/>
        </p:nvSpPr>
        <p:spPr>
          <a:xfrm>
            <a:off x="4814552" y="4251427"/>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Chip Fabrication</a:t>
            </a:r>
          </a:p>
        </p:txBody>
      </p:sp>
      <p:sp>
        <p:nvSpPr>
          <p:cNvPr id="6" name="Rounded Rectangle 5">
            <a:extLst>
              <a:ext uri="{FF2B5EF4-FFF2-40B4-BE49-F238E27FC236}">
                <a16:creationId xmlns:a16="http://schemas.microsoft.com/office/drawing/2014/main" id="{CA57684C-D1C3-9B42-981A-37D90AC1E38E}"/>
              </a:ext>
            </a:extLst>
          </p:cNvPr>
          <p:cNvSpPr/>
          <p:nvPr/>
        </p:nvSpPr>
        <p:spPr>
          <a:xfrm>
            <a:off x="4816698" y="3908057"/>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Physical Layout (VLSI)</a:t>
            </a:r>
          </a:p>
        </p:txBody>
      </p:sp>
      <p:sp>
        <p:nvSpPr>
          <p:cNvPr id="7" name="Rounded Rectangle 6">
            <a:extLst>
              <a:ext uri="{FF2B5EF4-FFF2-40B4-BE49-F238E27FC236}">
                <a16:creationId xmlns:a16="http://schemas.microsoft.com/office/drawing/2014/main" id="{10099072-6C6D-A447-8BF6-2EF9B5937A1A}"/>
              </a:ext>
            </a:extLst>
          </p:cNvPr>
          <p:cNvSpPr/>
          <p:nvPr/>
        </p:nvSpPr>
        <p:spPr>
          <a:xfrm>
            <a:off x="4816698" y="3564687"/>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Digital Logic / Circuits</a:t>
            </a:r>
          </a:p>
        </p:txBody>
      </p:sp>
      <p:sp>
        <p:nvSpPr>
          <p:cNvPr id="8" name="Rounded Rectangle 7">
            <a:extLst>
              <a:ext uri="{FF2B5EF4-FFF2-40B4-BE49-F238E27FC236}">
                <a16:creationId xmlns:a16="http://schemas.microsoft.com/office/drawing/2014/main" id="{2F1767DA-0B9F-C54D-AEFE-4B6AADE4D89E}"/>
              </a:ext>
            </a:extLst>
          </p:cNvPr>
          <p:cNvSpPr/>
          <p:nvPr/>
        </p:nvSpPr>
        <p:spPr>
          <a:xfrm>
            <a:off x="4816698" y="2903102"/>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Computational Units</a:t>
            </a:r>
          </a:p>
        </p:txBody>
      </p:sp>
      <p:sp>
        <p:nvSpPr>
          <p:cNvPr id="9" name="Rounded Rectangle 8">
            <a:extLst>
              <a:ext uri="{FF2B5EF4-FFF2-40B4-BE49-F238E27FC236}">
                <a16:creationId xmlns:a16="http://schemas.microsoft.com/office/drawing/2014/main" id="{74AD5726-FC7A-EE47-AB70-753D6FBB109A}"/>
              </a:ext>
            </a:extLst>
          </p:cNvPr>
          <p:cNvSpPr/>
          <p:nvPr/>
        </p:nvSpPr>
        <p:spPr>
          <a:xfrm>
            <a:off x="4816698" y="2240978"/>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Processor</a:t>
            </a:r>
          </a:p>
        </p:txBody>
      </p:sp>
      <p:sp>
        <p:nvSpPr>
          <p:cNvPr id="10" name="Rounded Rectangle 9">
            <a:extLst>
              <a:ext uri="{FF2B5EF4-FFF2-40B4-BE49-F238E27FC236}">
                <a16:creationId xmlns:a16="http://schemas.microsoft.com/office/drawing/2014/main" id="{1F49F12E-26D6-E542-97EC-AE327DF0505C}"/>
              </a:ext>
            </a:extLst>
          </p:cNvPr>
          <p:cNvSpPr/>
          <p:nvPr/>
        </p:nvSpPr>
        <p:spPr>
          <a:xfrm>
            <a:off x="4814552" y="1562086"/>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Operating System</a:t>
            </a:r>
          </a:p>
        </p:txBody>
      </p:sp>
      <p:sp>
        <p:nvSpPr>
          <p:cNvPr id="11" name="Rounded Rectangle 10">
            <a:extLst>
              <a:ext uri="{FF2B5EF4-FFF2-40B4-BE49-F238E27FC236}">
                <a16:creationId xmlns:a16="http://schemas.microsoft.com/office/drawing/2014/main" id="{0523660D-9E4D-A645-8D3B-90BF0D991243}"/>
              </a:ext>
            </a:extLst>
          </p:cNvPr>
          <p:cNvSpPr/>
          <p:nvPr/>
        </p:nvSpPr>
        <p:spPr>
          <a:xfrm>
            <a:off x="4814552" y="1203457"/>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Programming Language / Runtime</a:t>
            </a:r>
          </a:p>
        </p:txBody>
      </p:sp>
      <p:sp>
        <p:nvSpPr>
          <p:cNvPr id="14" name="Rounded Rectangle 13">
            <a:extLst>
              <a:ext uri="{FF2B5EF4-FFF2-40B4-BE49-F238E27FC236}">
                <a16:creationId xmlns:a16="http://schemas.microsoft.com/office/drawing/2014/main" id="{E822D7A9-7CBB-7B42-9C56-D016F985274C}"/>
              </a:ext>
            </a:extLst>
          </p:cNvPr>
          <p:cNvSpPr/>
          <p:nvPr/>
        </p:nvSpPr>
        <p:spPr>
          <a:xfrm>
            <a:off x="4810777" y="837903"/>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Applications</a:t>
            </a:r>
          </a:p>
        </p:txBody>
      </p:sp>
      <p:sp>
        <p:nvSpPr>
          <p:cNvPr id="23" name="Rounded Rectangle 22">
            <a:extLst>
              <a:ext uri="{FF2B5EF4-FFF2-40B4-BE49-F238E27FC236}">
                <a16:creationId xmlns:a16="http://schemas.microsoft.com/office/drawing/2014/main" id="{287AA92F-1D93-D640-8224-A6624931453F}"/>
              </a:ext>
            </a:extLst>
          </p:cNvPr>
          <p:cNvSpPr/>
          <p:nvPr/>
        </p:nvSpPr>
        <p:spPr>
          <a:xfrm>
            <a:off x="1685868" y="1891566"/>
            <a:ext cx="3477295" cy="3219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Instruction Set Architecture</a:t>
            </a:r>
          </a:p>
        </p:txBody>
      </p:sp>
      <p:sp>
        <p:nvSpPr>
          <p:cNvPr id="27" name="Rounded Rectangle 26">
            <a:extLst>
              <a:ext uri="{FF2B5EF4-FFF2-40B4-BE49-F238E27FC236}">
                <a16:creationId xmlns:a16="http://schemas.microsoft.com/office/drawing/2014/main" id="{48663457-5376-B44A-9345-48871D088708}"/>
              </a:ext>
            </a:extLst>
          </p:cNvPr>
          <p:cNvSpPr/>
          <p:nvPr/>
        </p:nvSpPr>
        <p:spPr>
          <a:xfrm>
            <a:off x="1685868" y="2564982"/>
            <a:ext cx="3477295" cy="3219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Machine Organization</a:t>
            </a:r>
          </a:p>
        </p:txBody>
      </p:sp>
      <p:sp>
        <p:nvSpPr>
          <p:cNvPr id="28" name="Rounded Rectangle 27">
            <a:extLst>
              <a:ext uri="{FF2B5EF4-FFF2-40B4-BE49-F238E27FC236}">
                <a16:creationId xmlns:a16="http://schemas.microsoft.com/office/drawing/2014/main" id="{F6D1464A-B8CA-8145-811B-2F4FA16BF4D4}"/>
              </a:ext>
            </a:extLst>
          </p:cNvPr>
          <p:cNvSpPr/>
          <p:nvPr/>
        </p:nvSpPr>
        <p:spPr>
          <a:xfrm>
            <a:off x="1685867" y="3226567"/>
            <a:ext cx="3477295" cy="32197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Arithmetic &amp; Number Systems</a:t>
            </a:r>
          </a:p>
        </p:txBody>
      </p:sp>
      <p:sp>
        <p:nvSpPr>
          <p:cNvPr id="3" name="Left Brace 2">
            <a:extLst>
              <a:ext uri="{FF2B5EF4-FFF2-40B4-BE49-F238E27FC236}">
                <a16:creationId xmlns:a16="http://schemas.microsoft.com/office/drawing/2014/main" id="{541A8A46-E379-214F-839A-22BB40CF76BE}"/>
              </a:ext>
            </a:extLst>
          </p:cNvPr>
          <p:cNvSpPr/>
          <p:nvPr/>
        </p:nvSpPr>
        <p:spPr>
          <a:xfrm>
            <a:off x="1308010" y="1766801"/>
            <a:ext cx="310243" cy="1910442"/>
          </a:xfrm>
          <a:prstGeom prst="leftBrace">
            <a:avLst>
              <a:gd name="adj1" fmla="val 45175"/>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1A219BC-4291-084C-904F-422F998CA5FF}"/>
              </a:ext>
            </a:extLst>
          </p:cNvPr>
          <p:cNvSpPr txBox="1"/>
          <p:nvPr/>
        </p:nvSpPr>
        <p:spPr>
          <a:xfrm>
            <a:off x="457200" y="2554158"/>
            <a:ext cx="875304" cy="369332"/>
          </a:xfrm>
          <a:prstGeom prst="rect">
            <a:avLst/>
          </a:prstGeom>
          <a:noFill/>
        </p:spPr>
        <p:txBody>
          <a:bodyPr wrap="none" rtlCol="0">
            <a:spAutoFit/>
          </a:bodyPr>
          <a:lstStyle/>
          <a:p>
            <a:r>
              <a:rPr lang="en-US" b="1" dirty="0">
                <a:latin typeface="Seravek Light"/>
                <a:cs typeface="Seravek Light"/>
              </a:rPr>
              <a:t>CSE 141</a:t>
            </a:r>
          </a:p>
        </p:txBody>
      </p:sp>
    </p:spTree>
    <p:extLst>
      <p:ext uri="{BB962C8B-B14F-4D97-AF65-F5344CB8AC3E}">
        <p14:creationId xmlns:p14="http://schemas.microsoft.com/office/powerpoint/2010/main" val="1317772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a:extLst>
              <a:ext uri="{FF2B5EF4-FFF2-40B4-BE49-F238E27FC236}">
                <a16:creationId xmlns:a16="http://schemas.microsoft.com/office/drawing/2014/main" id="{ABE0DBD1-E538-0149-955A-E996588F25CC}"/>
              </a:ext>
            </a:extLst>
          </p:cNvPr>
          <p:cNvPicPr>
            <a:picLocks noChangeAspect="1" noChangeArrowheads="1"/>
          </p:cNvPicPr>
          <p:nvPr>
            <p:custDataLst>
              <p:tags r:id="rId1"/>
            </p:custDataLst>
          </p:nvPr>
        </p:nvPicPr>
        <p:blipFill>
          <a:blip r:embed="rId24" cstate="hqprint">
            <a:extLst>
              <a:ext uri="{28A0092B-C50C-407E-A947-70E740481C1C}">
                <a14:useLocalDpi xmlns:a14="http://schemas.microsoft.com/office/drawing/2010/main"/>
              </a:ext>
            </a:extLst>
          </a:blip>
          <a:srcRect/>
          <a:stretch>
            <a:fillRect/>
          </a:stretch>
        </p:blipFill>
        <p:spPr bwMode="auto">
          <a:xfrm>
            <a:off x="-3426592" y="-61491"/>
            <a:ext cx="6553200" cy="4656114"/>
          </a:xfrm>
          <a:prstGeom prst="rect">
            <a:avLst/>
          </a:prstGeom>
          <a:noFill/>
          <a:ln w="9525">
            <a:noFill/>
            <a:miter lim="800000"/>
            <a:headEnd/>
            <a:tailEnd/>
          </a:ln>
        </p:spPr>
      </p:pic>
      <p:cxnSp>
        <p:nvCxnSpPr>
          <p:cNvPr id="19" name="Straight Connector 18">
            <a:extLst>
              <a:ext uri="{FF2B5EF4-FFF2-40B4-BE49-F238E27FC236}">
                <a16:creationId xmlns:a16="http://schemas.microsoft.com/office/drawing/2014/main" id="{5841BF07-A3F0-344D-B967-A731D4236AAD}"/>
              </a:ext>
            </a:extLst>
          </p:cNvPr>
          <p:cNvCxnSpPr>
            <a:cxnSpLocks/>
          </p:cNvCxnSpPr>
          <p:nvPr>
            <p:custDataLst>
              <p:tags r:id="rId2"/>
            </p:custDataLst>
          </p:nvPr>
        </p:nvCxnSpPr>
        <p:spPr bwMode="auto">
          <a:xfrm flipV="1">
            <a:off x="1638335" y="2911355"/>
            <a:ext cx="205135" cy="36276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7744B2-76DE-F44C-900A-13E9483174FF}"/>
              </a:ext>
            </a:extLst>
          </p:cNvPr>
          <p:cNvCxnSpPr>
            <a:cxnSpLocks/>
          </p:cNvCxnSpPr>
          <p:nvPr/>
        </p:nvCxnSpPr>
        <p:spPr>
          <a:xfrm>
            <a:off x="1652309" y="3569357"/>
            <a:ext cx="358162" cy="11281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50" name="Picture 2" descr="Image result for apple watch">
            <a:extLst>
              <a:ext uri="{FF2B5EF4-FFF2-40B4-BE49-F238E27FC236}">
                <a16:creationId xmlns:a16="http://schemas.microsoft.com/office/drawing/2014/main" id="{F17567D5-D974-8046-A177-9177FA4758BF}"/>
              </a:ext>
            </a:extLst>
          </p:cNvPr>
          <p:cNvPicPr>
            <a:picLocks noChangeAspect="1" noChangeArrowheads="1"/>
          </p:cNvPicPr>
          <p:nvPr/>
        </p:nvPicPr>
        <p:blipFill>
          <a:blip r:embed="rId25" cstate="hqprint">
            <a:extLst>
              <a:ext uri="{BEBA8EAE-BF5A-486C-A8C5-ECC9F3942E4B}">
                <a14:imgProps xmlns:a14="http://schemas.microsoft.com/office/drawing/2010/main">
                  <a14:imgLayer r:embed="rId26">
                    <a14:imgEffect>
                      <a14:backgroundRemoval t="4364" b="100000" l="10000" r="93519">
                        <a14:foregroundMark x1="59074" y1="7273" x2="67593" y2="8000"/>
                        <a14:foregroundMark x1="69815" y1="9273" x2="79815" y2="14909"/>
                      </a14:backgroundRemoval>
                    </a14:imgEffect>
                  </a14:imgLayer>
                </a14:imgProps>
              </a:ext>
              <a:ext uri="{28A0092B-C50C-407E-A947-70E740481C1C}">
                <a14:useLocalDpi xmlns:a14="http://schemas.microsoft.com/office/drawing/2010/main"/>
              </a:ext>
            </a:extLst>
          </a:blip>
          <a:srcRect/>
          <a:stretch>
            <a:fillRect/>
          </a:stretch>
        </p:blipFill>
        <p:spPr bwMode="auto">
          <a:xfrm>
            <a:off x="1385381" y="3013720"/>
            <a:ext cx="651658" cy="6637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CB59F8-97CE-0943-9FF3-53B7B2BB7818}"/>
              </a:ext>
            </a:extLst>
          </p:cNvPr>
          <p:cNvSpPr>
            <a:spLocks noGrp="1"/>
          </p:cNvSpPr>
          <p:nvPr>
            <p:ph type="title"/>
          </p:nvPr>
        </p:nvSpPr>
        <p:spPr/>
        <p:txBody>
          <a:bodyPr/>
          <a:lstStyle/>
          <a:p>
            <a:r>
              <a:rPr lang="en-US" dirty="0"/>
              <a:t>Energy constraints will play a central role in the evolution of computing platforms</a:t>
            </a:r>
          </a:p>
        </p:txBody>
      </p:sp>
      <p:sp>
        <p:nvSpPr>
          <p:cNvPr id="4" name="Slide Number Placeholder 3">
            <a:extLst>
              <a:ext uri="{FF2B5EF4-FFF2-40B4-BE49-F238E27FC236}">
                <a16:creationId xmlns:a16="http://schemas.microsoft.com/office/drawing/2014/main" id="{947416E8-05E0-D948-A89A-4C1E5F7D668D}"/>
              </a:ext>
            </a:extLst>
          </p:cNvPr>
          <p:cNvSpPr>
            <a:spLocks noGrp="1"/>
          </p:cNvSpPr>
          <p:nvPr>
            <p:ph type="sldNum" sz="quarter" idx="12"/>
          </p:nvPr>
        </p:nvSpPr>
        <p:spPr>
          <a:xfrm>
            <a:off x="6550274" y="4765604"/>
            <a:ext cx="2133600" cy="273844"/>
          </a:xfrm>
        </p:spPr>
        <p:txBody>
          <a:bodyPr/>
          <a:lstStyle/>
          <a:p>
            <a:fld id="{434A358D-2637-E146-A3BD-05BD470B507B}" type="slidenum">
              <a:rPr lang="en-US" smtClean="0"/>
              <a:t>40</a:t>
            </a:fld>
            <a:endParaRPr lang="en-US"/>
          </a:p>
        </p:txBody>
      </p:sp>
      <p:pic>
        <p:nvPicPr>
          <p:cNvPr id="7" name="Picture 2">
            <a:extLst>
              <a:ext uri="{FF2B5EF4-FFF2-40B4-BE49-F238E27FC236}">
                <a16:creationId xmlns:a16="http://schemas.microsoft.com/office/drawing/2014/main" id="{A144629C-DE14-E84E-B99F-80534413F60D}"/>
              </a:ext>
            </a:extLst>
          </p:cNvPr>
          <p:cNvPicPr>
            <a:picLocks noChangeAspect="1" noChangeArrowheads="1"/>
          </p:cNvPicPr>
          <p:nvPr>
            <p:custDataLst>
              <p:tags r:id="rId3"/>
            </p:custDataLst>
          </p:nvPr>
        </p:nvPicPr>
        <p:blipFill>
          <a:blip r:embed="rId27" cstate="hqprint">
            <a:extLst>
              <a:ext uri="{28A0092B-C50C-407E-A947-70E740481C1C}">
                <a14:useLocalDpi xmlns:a14="http://schemas.microsoft.com/office/drawing/2010/main"/>
              </a:ext>
            </a:extLst>
          </a:blip>
          <a:srcRect/>
          <a:stretch>
            <a:fillRect/>
          </a:stretch>
        </p:blipFill>
        <p:spPr bwMode="auto">
          <a:xfrm>
            <a:off x="-2247337" y="1573410"/>
            <a:ext cx="1009840" cy="865893"/>
          </a:xfrm>
          <a:prstGeom prst="rect">
            <a:avLst/>
          </a:prstGeom>
          <a:noFill/>
          <a:ln w="9525">
            <a:noFill/>
            <a:miter lim="800000"/>
            <a:headEnd/>
            <a:tailEnd/>
          </a:ln>
        </p:spPr>
      </p:pic>
      <p:cxnSp>
        <p:nvCxnSpPr>
          <p:cNvPr id="9" name="Straight Connector 8">
            <a:extLst>
              <a:ext uri="{FF2B5EF4-FFF2-40B4-BE49-F238E27FC236}">
                <a16:creationId xmlns:a16="http://schemas.microsoft.com/office/drawing/2014/main" id="{A5BA4ED5-D82B-9445-AAAD-68A6428FA59C}"/>
              </a:ext>
            </a:extLst>
          </p:cNvPr>
          <p:cNvCxnSpPr>
            <a:cxnSpLocks/>
          </p:cNvCxnSpPr>
          <p:nvPr>
            <p:custDataLst>
              <p:tags r:id="rId4"/>
            </p:custDataLst>
          </p:nvPr>
        </p:nvCxnSpPr>
        <p:spPr bwMode="auto">
          <a:xfrm flipV="1">
            <a:off x="-2010303" y="565786"/>
            <a:ext cx="188162" cy="10186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36C4B-F87E-1846-B68E-77D86535DE0E}"/>
              </a:ext>
            </a:extLst>
          </p:cNvPr>
          <p:cNvCxnSpPr>
            <a:cxnSpLocks/>
          </p:cNvCxnSpPr>
          <p:nvPr>
            <p:custDataLst>
              <p:tags r:id="rId5"/>
            </p:custDataLst>
          </p:nvPr>
        </p:nvCxnSpPr>
        <p:spPr bwMode="auto">
          <a:xfrm flipV="1">
            <a:off x="-1715843" y="1313131"/>
            <a:ext cx="258087" cy="368795"/>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3DA2E83-2F38-3E45-BE7A-2835C54022BD}"/>
              </a:ext>
            </a:extLst>
          </p:cNvPr>
          <p:cNvCxnSpPr>
            <a:cxnSpLocks/>
            <a:endCxn id="31" idx="2"/>
          </p:cNvCxnSpPr>
          <p:nvPr>
            <p:custDataLst>
              <p:tags r:id="rId6"/>
            </p:custDataLst>
          </p:nvPr>
        </p:nvCxnSpPr>
        <p:spPr bwMode="auto">
          <a:xfrm flipV="1">
            <a:off x="-706003" y="1399283"/>
            <a:ext cx="166113" cy="193554"/>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7DC8F6-75B4-C945-9635-C03F776CEF8E}"/>
              </a:ext>
            </a:extLst>
          </p:cNvPr>
          <p:cNvCxnSpPr>
            <a:cxnSpLocks/>
          </p:cNvCxnSpPr>
          <p:nvPr>
            <p:custDataLst>
              <p:tags r:id="rId7"/>
            </p:custDataLst>
          </p:nvPr>
        </p:nvCxnSpPr>
        <p:spPr bwMode="auto">
          <a:xfrm flipV="1">
            <a:off x="-652853" y="2193757"/>
            <a:ext cx="445195" cy="232259"/>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4A8E22-4D76-A641-B6AA-59D9553B5BE8}"/>
              </a:ext>
            </a:extLst>
          </p:cNvPr>
          <p:cNvCxnSpPr>
            <a:cxnSpLocks/>
            <a:stCxn id="35" idx="3"/>
          </p:cNvCxnSpPr>
          <p:nvPr>
            <p:custDataLst>
              <p:tags r:id="rId8"/>
            </p:custDataLst>
          </p:nvPr>
        </p:nvCxnSpPr>
        <p:spPr bwMode="auto">
          <a:xfrm flipV="1">
            <a:off x="601891" y="3114815"/>
            <a:ext cx="322690" cy="230778"/>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FC2BC-8AD1-A142-BA84-3414042CEE01}"/>
              </a:ext>
            </a:extLst>
          </p:cNvPr>
          <p:cNvCxnSpPr>
            <a:cxnSpLocks/>
            <a:endCxn id="59" idx="1"/>
          </p:cNvCxnSpPr>
          <p:nvPr>
            <p:custDataLst>
              <p:tags r:id="rId9"/>
            </p:custDataLst>
          </p:nvPr>
        </p:nvCxnSpPr>
        <p:spPr bwMode="auto">
          <a:xfrm flipV="1">
            <a:off x="463285" y="2082490"/>
            <a:ext cx="145337" cy="421804"/>
          </a:xfrm>
          <a:prstGeom prst="line">
            <a:avLst/>
          </a:prstGeom>
          <a:ln w="4762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1" name="Picture 6">
            <a:extLst>
              <a:ext uri="{FF2B5EF4-FFF2-40B4-BE49-F238E27FC236}">
                <a16:creationId xmlns:a16="http://schemas.microsoft.com/office/drawing/2014/main" id="{385D52C2-B1C6-0340-8AC5-B2D94F42A9E4}"/>
              </a:ext>
            </a:extLst>
          </p:cNvPr>
          <p:cNvPicPr>
            <a:picLocks noChangeAspect="1" noChangeArrowheads="1"/>
          </p:cNvPicPr>
          <p:nvPr>
            <p:custDataLst>
              <p:tags r:id="rId10"/>
            </p:custDataLst>
          </p:nvPr>
        </p:nvPicPr>
        <p:blipFill>
          <a:blip r:embed="rId28"/>
          <a:srcRect/>
          <a:stretch>
            <a:fillRect/>
          </a:stretch>
        </p:blipFill>
        <p:spPr bwMode="auto">
          <a:xfrm>
            <a:off x="-758578" y="581003"/>
            <a:ext cx="437376" cy="818280"/>
          </a:xfrm>
          <a:prstGeom prst="rect">
            <a:avLst/>
          </a:prstGeom>
          <a:noFill/>
          <a:ln w="9525">
            <a:noFill/>
            <a:miter lim="800000"/>
            <a:headEnd/>
            <a:tailEnd/>
          </a:ln>
        </p:spPr>
      </p:pic>
      <p:pic>
        <p:nvPicPr>
          <p:cNvPr id="33" name="Picture 2">
            <a:extLst>
              <a:ext uri="{FF2B5EF4-FFF2-40B4-BE49-F238E27FC236}">
                <a16:creationId xmlns:a16="http://schemas.microsoft.com/office/drawing/2014/main" id="{D1986243-3103-EF48-9850-AAEDC99B95AF}"/>
              </a:ext>
            </a:extLst>
          </p:cNvPr>
          <p:cNvPicPr>
            <a:picLocks noChangeAspect="1" noChangeArrowheads="1"/>
          </p:cNvPicPr>
          <p:nvPr>
            <p:custDataLst>
              <p:tags r:id="rId11"/>
            </p:custDataLst>
          </p:nvPr>
        </p:nvPicPr>
        <p:blipFill>
          <a:blip r:embed="rId29" cstate="hqprint">
            <a:extLst>
              <a:ext uri="{28A0092B-C50C-407E-A947-70E740481C1C}">
                <a14:useLocalDpi xmlns:a14="http://schemas.microsoft.com/office/drawing/2010/main"/>
              </a:ext>
            </a:extLst>
          </a:blip>
          <a:srcRect/>
          <a:stretch>
            <a:fillRect/>
          </a:stretch>
        </p:blipFill>
        <p:spPr bwMode="auto">
          <a:xfrm>
            <a:off x="-1913782" y="7308"/>
            <a:ext cx="912052" cy="689039"/>
          </a:xfrm>
          <a:prstGeom prst="rect">
            <a:avLst/>
          </a:prstGeom>
          <a:noFill/>
          <a:ln w="9525">
            <a:noFill/>
            <a:miter lim="800000"/>
            <a:headEnd/>
            <a:tailEnd/>
          </a:ln>
        </p:spPr>
      </p:pic>
      <p:pic>
        <p:nvPicPr>
          <p:cNvPr id="35" name="Picture 11">
            <a:extLst>
              <a:ext uri="{FF2B5EF4-FFF2-40B4-BE49-F238E27FC236}">
                <a16:creationId xmlns:a16="http://schemas.microsoft.com/office/drawing/2014/main" id="{42594B50-24EF-3E49-ADBA-B65683ADF97B}"/>
              </a:ext>
            </a:extLst>
          </p:cNvPr>
          <p:cNvPicPr>
            <a:picLocks noChangeAspect="1" noChangeArrowheads="1"/>
          </p:cNvPicPr>
          <p:nvPr>
            <p:custDataLst>
              <p:tags r:id="rId12"/>
            </p:custDataLst>
          </p:nvPr>
        </p:nvPicPr>
        <p:blipFill>
          <a:blip r:embed="rId30"/>
          <a:srcRect/>
          <a:stretch>
            <a:fillRect/>
          </a:stretch>
        </p:blipFill>
        <p:spPr bwMode="auto">
          <a:xfrm>
            <a:off x="129884" y="3186601"/>
            <a:ext cx="472007" cy="317984"/>
          </a:xfrm>
          <a:prstGeom prst="rect">
            <a:avLst/>
          </a:prstGeom>
          <a:noFill/>
          <a:ln w="9525">
            <a:noFill/>
            <a:miter lim="800000"/>
            <a:headEnd/>
            <a:tailEnd/>
          </a:ln>
        </p:spPr>
      </p:pic>
      <p:sp>
        <p:nvSpPr>
          <p:cNvPr id="40" name="TextBox 39">
            <a:extLst>
              <a:ext uri="{FF2B5EF4-FFF2-40B4-BE49-F238E27FC236}">
                <a16:creationId xmlns:a16="http://schemas.microsoft.com/office/drawing/2014/main" id="{DF6C91B5-FC52-5A46-B1AC-805485750F49}"/>
              </a:ext>
            </a:extLst>
          </p:cNvPr>
          <p:cNvSpPr txBox="1"/>
          <p:nvPr>
            <p:custDataLst>
              <p:tags r:id="rId13"/>
            </p:custDataLst>
          </p:nvPr>
        </p:nvSpPr>
        <p:spPr>
          <a:xfrm>
            <a:off x="-2331868" y="2438055"/>
            <a:ext cx="1059982" cy="397032"/>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Mini Computer</a:t>
            </a:r>
          </a:p>
        </p:txBody>
      </p:sp>
      <p:sp>
        <p:nvSpPr>
          <p:cNvPr id="41" name="TextBox 40">
            <a:extLst>
              <a:ext uri="{FF2B5EF4-FFF2-40B4-BE49-F238E27FC236}">
                <a16:creationId xmlns:a16="http://schemas.microsoft.com/office/drawing/2014/main" id="{B169F50E-D101-124E-A35C-DCADC7E620B7}"/>
              </a:ext>
            </a:extLst>
          </p:cNvPr>
          <p:cNvSpPr txBox="1"/>
          <p:nvPr>
            <p:custDataLst>
              <p:tags r:id="rId14"/>
            </p:custDataLst>
          </p:nvPr>
        </p:nvSpPr>
        <p:spPr>
          <a:xfrm>
            <a:off x="413396" y="1570203"/>
            <a:ext cx="847985" cy="249299"/>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Laptop</a:t>
            </a:r>
          </a:p>
        </p:txBody>
      </p:sp>
      <p:sp>
        <p:nvSpPr>
          <p:cNvPr id="42" name="TextBox 41">
            <a:extLst>
              <a:ext uri="{FF2B5EF4-FFF2-40B4-BE49-F238E27FC236}">
                <a16:creationId xmlns:a16="http://schemas.microsoft.com/office/drawing/2014/main" id="{34E2E5BD-ED56-8147-A014-52DB8C700BB7}"/>
              </a:ext>
            </a:extLst>
          </p:cNvPr>
          <p:cNvSpPr txBox="1"/>
          <p:nvPr>
            <p:custDataLst>
              <p:tags r:id="rId15"/>
            </p:custDataLst>
          </p:nvPr>
        </p:nvSpPr>
        <p:spPr>
          <a:xfrm>
            <a:off x="-1144460" y="348754"/>
            <a:ext cx="1245200" cy="249299"/>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Workstation</a:t>
            </a:r>
          </a:p>
        </p:txBody>
      </p:sp>
      <p:sp>
        <p:nvSpPr>
          <p:cNvPr id="43" name="TextBox 42">
            <a:extLst>
              <a:ext uri="{FF2B5EF4-FFF2-40B4-BE49-F238E27FC236}">
                <a16:creationId xmlns:a16="http://schemas.microsoft.com/office/drawing/2014/main" id="{28F8B732-280F-F747-B724-036858D5E609}"/>
              </a:ext>
            </a:extLst>
          </p:cNvPr>
          <p:cNvSpPr txBox="1"/>
          <p:nvPr>
            <p:custDataLst>
              <p:tags r:id="rId16"/>
            </p:custDataLst>
          </p:nvPr>
        </p:nvSpPr>
        <p:spPr>
          <a:xfrm>
            <a:off x="-1292535" y="2895214"/>
            <a:ext cx="1059982" cy="397032"/>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Personal Computer</a:t>
            </a:r>
          </a:p>
        </p:txBody>
      </p:sp>
      <p:sp>
        <p:nvSpPr>
          <p:cNvPr id="44" name="TextBox 43">
            <a:extLst>
              <a:ext uri="{FF2B5EF4-FFF2-40B4-BE49-F238E27FC236}">
                <a16:creationId xmlns:a16="http://schemas.microsoft.com/office/drawing/2014/main" id="{BCAE211A-7F19-074E-A436-F2A0EDFF9196}"/>
              </a:ext>
            </a:extLst>
          </p:cNvPr>
          <p:cNvSpPr txBox="1"/>
          <p:nvPr>
            <p:custDataLst>
              <p:tags r:id="rId17"/>
            </p:custDataLst>
          </p:nvPr>
        </p:nvSpPr>
        <p:spPr>
          <a:xfrm>
            <a:off x="-1987747" y="-176225"/>
            <a:ext cx="1059982" cy="249299"/>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Mainframe</a:t>
            </a:r>
          </a:p>
        </p:txBody>
      </p:sp>
      <p:sp>
        <p:nvSpPr>
          <p:cNvPr id="45" name="TextBox 44">
            <a:extLst>
              <a:ext uri="{FF2B5EF4-FFF2-40B4-BE49-F238E27FC236}">
                <a16:creationId xmlns:a16="http://schemas.microsoft.com/office/drawing/2014/main" id="{B59A7115-FC66-3946-8308-F675B0A3EBFD}"/>
              </a:ext>
            </a:extLst>
          </p:cNvPr>
          <p:cNvSpPr txBox="1"/>
          <p:nvPr>
            <p:custDataLst>
              <p:tags r:id="rId18"/>
            </p:custDataLst>
          </p:nvPr>
        </p:nvSpPr>
        <p:spPr>
          <a:xfrm>
            <a:off x="-103576" y="3479917"/>
            <a:ext cx="1059982" cy="249299"/>
          </a:xfrm>
          <a:prstGeom prst="rect">
            <a:avLst/>
          </a:prstGeom>
          <a:noFill/>
        </p:spPr>
        <p:txBody>
          <a:bodyPr>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Smartphone</a:t>
            </a:r>
          </a:p>
        </p:txBody>
      </p:sp>
      <p:sp>
        <p:nvSpPr>
          <p:cNvPr id="46" name="TextBox 45">
            <a:extLst>
              <a:ext uri="{FF2B5EF4-FFF2-40B4-BE49-F238E27FC236}">
                <a16:creationId xmlns:a16="http://schemas.microsoft.com/office/drawing/2014/main" id="{05988B52-A5B8-384E-84C5-BF436478CA49}"/>
              </a:ext>
            </a:extLst>
          </p:cNvPr>
          <p:cNvSpPr txBox="1"/>
          <p:nvPr>
            <p:custDataLst>
              <p:tags r:id="rId19"/>
            </p:custDataLst>
          </p:nvPr>
        </p:nvSpPr>
        <p:spPr>
          <a:xfrm>
            <a:off x="1227602" y="2683908"/>
            <a:ext cx="1212000" cy="249299"/>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sz="1200" b="1" dirty="0">
                <a:solidFill>
                  <a:schemeClr val="tx2"/>
                </a:solidFill>
                <a:latin typeface="Seravek" panose="020B0503040000020004" pitchFamily="34" charset="0"/>
                <a:cs typeface="Segoe UI Semilight" panose="020B0402040204020203" pitchFamily="34" charset="0"/>
              </a:rPr>
              <a:t>IoT/Wearable</a:t>
            </a:r>
          </a:p>
        </p:txBody>
      </p:sp>
      <p:pic>
        <p:nvPicPr>
          <p:cNvPr id="47" name="Picture 4" descr="Image result for ibm tandy">
            <a:extLst>
              <a:ext uri="{FF2B5EF4-FFF2-40B4-BE49-F238E27FC236}">
                <a16:creationId xmlns:a16="http://schemas.microsoft.com/office/drawing/2014/main" id="{EBA782AE-AE66-BE40-9A1B-D4E2609FBAFB}"/>
              </a:ext>
            </a:extLst>
          </p:cNvPr>
          <p:cNvPicPr>
            <a:picLocks noChangeAspect="1" noChangeArrowheads="1"/>
          </p:cNvPicPr>
          <p:nvPr/>
        </p:nvPicPr>
        <p:blipFill rotWithShape="1">
          <a:blip r:embed="rId31" cstate="hqprint">
            <a:extLst>
              <a:ext uri="{BEBA8EAE-BF5A-486C-A8C5-ECC9F3942E4B}">
                <a14:imgProps xmlns:a14="http://schemas.microsoft.com/office/drawing/2010/main">
                  <a14:imgLayer r:embed="rId32">
                    <a14:imgEffect>
                      <a14:backgroundRemoval t="325" b="100000" l="0" r="99416">
                        <a14:foregroundMark x1="13285" y1="15285" x2="13723" y2="34797"/>
                      </a14:backgroundRemoval>
                    </a14:imgEffect>
                  </a14:imgLayer>
                </a14:imgProps>
              </a:ext>
              <a:ext uri="{28A0092B-C50C-407E-A947-70E740481C1C}">
                <a14:useLocalDpi xmlns:a14="http://schemas.microsoft.com/office/drawing/2010/main"/>
              </a:ext>
            </a:extLst>
          </a:blip>
          <a:srcRect/>
          <a:stretch/>
        </p:blipFill>
        <p:spPr bwMode="auto">
          <a:xfrm>
            <a:off x="-999770" y="2405665"/>
            <a:ext cx="474453" cy="42556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F07E52BE-9302-CC44-8956-17DBC9B549D7}"/>
              </a:ext>
            </a:extLst>
          </p:cNvPr>
          <p:cNvPicPr>
            <a:picLocks noChangeAspect="1" noChangeArrowheads="1"/>
          </p:cNvPicPr>
          <p:nvPr>
            <p:custDataLst>
              <p:tags r:id="rId20"/>
            </p:custDataLst>
          </p:nvPr>
        </p:nvPicPr>
        <p:blipFill>
          <a:blip r:embed="rId33" cstate="print">
            <a:extLst>
              <a:ext uri="{28A0092B-C50C-407E-A947-70E740481C1C}">
                <a14:useLocalDpi xmlns:a14="http://schemas.microsoft.com/office/drawing/2010/main"/>
              </a:ext>
            </a:extLst>
          </a:blip>
          <a:srcRect/>
          <a:stretch>
            <a:fillRect/>
          </a:stretch>
        </p:blipFill>
        <p:spPr bwMode="auto">
          <a:xfrm>
            <a:off x="608622" y="1798792"/>
            <a:ext cx="613905" cy="567396"/>
          </a:xfrm>
          <a:prstGeom prst="rect">
            <a:avLst/>
          </a:prstGeom>
          <a:noFill/>
          <a:ln w="9525">
            <a:noFill/>
            <a:miter lim="800000"/>
            <a:headEnd/>
            <a:tailEnd/>
          </a:ln>
        </p:spPr>
      </p:pic>
      <p:cxnSp>
        <p:nvCxnSpPr>
          <p:cNvPr id="52" name="Straight Connector 51">
            <a:extLst>
              <a:ext uri="{FF2B5EF4-FFF2-40B4-BE49-F238E27FC236}">
                <a16:creationId xmlns:a16="http://schemas.microsoft.com/office/drawing/2014/main" id="{A7367126-13F0-0E4F-942C-461BAB1799B4}"/>
              </a:ext>
            </a:extLst>
          </p:cNvPr>
          <p:cNvCxnSpPr>
            <a:cxnSpLocks/>
          </p:cNvCxnSpPr>
          <p:nvPr/>
        </p:nvCxnSpPr>
        <p:spPr>
          <a:xfrm flipV="1">
            <a:off x="2123308" y="2405665"/>
            <a:ext cx="603165" cy="1229046"/>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4" name="5-Point Star 53">
            <a:extLst>
              <a:ext uri="{FF2B5EF4-FFF2-40B4-BE49-F238E27FC236}">
                <a16:creationId xmlns:a16="http://schemas.microsoft.com/office/drawing/2014/main" id="{BAAF451E-EEB7-7047-9CAC-88B17362A177}"/>
              </a:ext>
            </a:extLst>
          </p:cNvPr>
          <p:cNvSpPr/>
          <p:nvPr/>
        </p:nvSpPr>
        <p:spPr>
          <a:xfrm>
            <a:off x="2058781" y="3665653"/>
            <a:ext cx="85411" cy="85411"/>
          </a:xfrm>
          <a:prstGeom prst="star5">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10160">
                <a:solidFill>
                  <a:schemeClr val="bg1"/>
                </a:solidFill>
                <a:prstDash val="solid"/>
              </a:ln>
              <a:solidFill>
                <a:srgbClr val="FFFFFF"/>
              </a:solidFill>
              <a:effectLst>
                <a:outerShdw blurRad="38100" dist="22860" dir="5400000" algn="tl" rotWithShape="0">
                  <a:srgbClr val="000000">
                    <a:alpha val="30000"/>
                  </a:srgbClr>
                </a:outerShdw>
              </a:effectLst>
            </a:endParaRPr>
          </a:p>
        </p:txBody>
      </p:sp>
      <p:cxnSp>
        <p:nvCxnSpPr>
          <p:cNvPr id="58" name="Straight Connector 57">
            <a:extLst>
              <a:ext uri="{FF2B5EF4-FFF2-40B4-BE49-F238E27FC236}">
                <a16:creationId xmlns:a16="http://schemas.microsoft.com/office/drawing/2014/main" id="{18EC102D-B8E0-144C-84A0-F4F8C58ABD53}"/>
              </a:ext>
            </a:extLst>
          </p:cNvPr>
          <p:cNvCxnSpPr>
            <a:cxnSpLocks/>
          </p:cNvCxnSpPr>
          <p:nvPr/>
        </p:nvCxnSpPr>
        <p:spPr>
          <a:xfrm flipV="1">
            <a:off x="2159779" y="3497899"/>
            <a:ext cx="529837" cy="245488"/>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F75E7211-A1D9-2843-BE3B-0C87BB0E7629}"/>
              </a:ext>
            </a:extLst>
          </p:cNvPr>
          <p:cNvSpPr txBox="1"/>
          <p:nvPr>
            <p:custDataLst>
              <p:tags r:id="rId21"/>
            </p:custDataLst>
          </p:nvPr>
        </p:nvSpPr>
        <p:spPr>
          <a:xfrm>
            <a:off x="2571561" y="3538321"/>
            <a:ext cx="1701800" cy="327782"/>
          </a:xfrm>
          <a:prstGeom prst="rect">
            <a:avLst/>
          </a:prstGeom>
          <a:noFill/>
        </p:spPr>
        <p:txBody>
          <a:bodyPr wrap="square">
            <a:spAutoFit/>
          </a:bodyPr>
          <a:lstStyle/>
          <a:p>
            <a:pPr algn="ctr" eaLnBrk="0" fontAlgn="ctr" hangingPunct="0">
              <a:lnSpc>
                <a:spcPct val="80000"/>
              </a:lnSpc>
              <a:spcBef>
                <a:spcPct val="50000"/>
              </a:spcBef>
              <a:buClr>
                <a:srgbClr val="FFFFFF"/>
              </a:buClr>
              <a:buSzPct val="125000"/>
              <a:buFont typeface="Wingdings" pitchFamily="2" charset="2"/>
              <a:buNone/>
              <a:defRPr/>
            </a:pPr>
            <a:r>
              <a:rPr lang="en-US" b="1" dirty="0">
                <a:solidFill>
                  <a:schemeClr val="tx2"/>
                </a:solidFill>
                <a:latin typeface="Segoe UI Semilight" panose="020B0402040204020203" pitchFamily="34" charset="0"/>
                <a:cs typeface="Segoe UI Semilight" panose="020B0402040204020203" pitchFamily="34" charset="0"/>
              </a:rPr>
              <a:t>“Smart Dust”</a:t>
            </a:r>
          </a:p>
        </p:txBody>
      </p:sp>
      <p:sp>
        <p:nvSpPr>
          <p:cNvPr id="48" name="Content Placeholder 2">
            <a:extLst>
              <a:ext uri="{FF2B5EF4-FFF2-40B4-BE49-F238E27FC236}">
                <a16:creationId xmlns:a16="http://schemas.microsoft.com/office/drawing/2014/main" id="{76B313A8-D4EC-6E46-9920-062D0E50C9AC}"/>
              </a:ext>
            </a:extLst>
          </p:cNvPr>
          <p:cNvSpPr>
            <a:spLocks noGrp="1"/>
          </p:cNvSpPr>
          <p:nvPr>
            <p:ph idx="1"/>
          </p:nvPr>
        </p:nvSpPr>
        <p:spPr>
          <a:xfrm>
            <a:off x="5417407" y="2145990"/>
            <a:ext cx="3501169" cy="1631074"/>
          </a:xfrm>
        </p:spPr>
        <p:txBody>
          <a:bodyPr>
            <a:normAutofit/>
          </a:bodyPr>
          <a:lstStyle/>
          <a:p>
            <a:pPr marL="0" indent="0">
              <a:buNone/>
            </a:pPr>
            <a:r>
              <a:rPr lang="en-US" sz="2400" b="1" dirty="0"/>
              <a:t>How must traditional paradigms change, adapt, or re-invent for the new computing classes?</a:t>
            </a:r>
          </a:p>
        </p:txBody>
      </p:sp>
      <p:pic>
        <p:nvPicPr>
          <p:cNvPr id="34" name="Picture 33" descr="m3_crop_1000x378.pdf">
            <a:extLst>
              <a:ext uri="{FF2B5EF4-FFF2-40B4-BE49-F238E27FC236}">
                <a16:creationId xmlns:a16="http://schemas.microsoft.com/office/drawing/2014/main" id="{C8D7E0C5-7DB4-F745-94DE-060917C80E22}"/>
              </a:ext>
            </a:extLst>
          </p:cNvPr>
          <p:cNvPicPr>
            <a:picLocks noChangeAspect="1"/>
          </p:cNvPicPr>
          <p:nvPr/>
        </p:nvPicPr>
        <p:blipFill rotWithShape="1">
          <a:blip r:embed="rId34" cstate="hqprint">
            <a:extLst>
              <a:ext uri="{28A0092B-C50C-407E-A947-70E740481C1C}">
                <a14:useLocalDpi xmlns:a14="http://schemas.microsoft.com/office/drawing/2010/main"/>
              </a:ext>
            </a:extLst>
          </a:blip>
          <a:srcRect/>
          <a:stretch/>
        </p:blipFill>
        <p:spPr>
          <a:xfrm>
            <a:off x="2700161" y="2387277"/>
            <a:ext cx="1450285" cy="1132087"/>
          </a:xfrm>
          <a:prstGeom prst="rect">
            <a:avLst/>
          </a:prstGeom>
          <a:ln w="25400">
            <a:solidFill>
              <a:schemeClr val="tx1"/>
            </a:solidFill>
          </a:ln>
        </p:spPr>
      </p:pic>
      <p:sp>
        <p:nvSpPr>
          <p:cNvPr id="6" name="Oval 5">
            <a:extLst>
              <a:ext uri="{FF2B5EF4-FFF2-40B4-BE49-F238E27FC236}">
                <a16:creationId xmlns:a16="http://schemas.microsoft.com/office/drawing/2014/main" id="{8B97590E-AEF3-C04D-8EF0-FA612B19B238}"/>
              </a:ext>
            </a:extLst>
          </p:cNvPr>
          <p:cNvSpPr/>
          <p:nvPr/>
        </p:nvSpPr>
        <p:spPr>
          <a:xfrm>
            <a:off x="960598" y="1934236"/>
            <a:ext cx="4035880" cy="2257045"/>
          </a:xfrm>
          <a:prstGeom prst="ellipse">
            <a:avLst/>
          </a:prstGeom>
          <a:noFill/>
          <a:ln w="57150">
            <a:solidFill>
              <a:srgbClr val="FF0000"/>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033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8723-4918-CD48-8930-037C6423089E}"/>
              </a:ext>
            </a:extLst>
          </p:cNvPr>
          <p:cNvSpPr>
            <a:spLocks noGrp="1"/>
          </p:cNvSpPr>
          <p:nvPr>
            <p:ph type="title"/>
          </p:nvPr>
        </p:nvSpPr>
        <p:spPr/>
        <p:txBody>
          <a:bodyPr/>
          <a:lstStyle/>
          <a:p>
            <a:r>
              <a:rPr lang="en-US" dirty="0"/>
              <a:t>One of the first challenges was re-thinking how we put together computers</a:t>
            </a:r>
          </a:p>
        </p:txBody>
      </p:sp>
      <p:sp>
        <p:nvSpPr>
          <p:cNvPr id="4" name="Slide Number Placeholder 3">
            <a:extLst>
              <a:ext uri="{FF2B5EF4-FFF2-40B4-BE49-F238E27FC236}">
                <a16:creationId xmlns:a16="http://schemas.microsoft.com/office/drawing/2014/main" id="{13CF608F-78CF-E940-9F34-8E2F95C94810}"/>
              </a:ext>
            </a:extLst>
          </p:cNvPr>
          <p:cNvSpPr>
            <a:spLocks noGrp="1"/>
          </p:cNvSpPr>
          <p:nvPr>
            <p:ph type="sldNum" sz="quarter" idx="12"/>
          </p:nvPr>
        </p:nvSpPr>
        <p:spPr/>
        <p:txBody>
          <a:bodyPr/>
          <a:lstStyle/>
          <a:p>
            <a:fld id="{434A358D-2637-E146-A3BD-05BD470B507B}" type="slidenum">
              <a:rPr lang="en-US" smtClean="0"/>
              <a:t>41</a:t>
            </a:fld>
            <a:endParaRPr lang="en-US" dirty="0"/>
          </a:p>
        </p:txBody>
      </p:sp>
      <p:pic>
        <p:nvPicPr>
          <p:cNvPr id="7" name="Picture 7">
            <a:extLst>
              <a:ext uri="{FF2B5EF4-FFF2-40B4-BE49-F238E27FC236}">
                <a16:creationId xmlns:a16="http://schemas.microsoft.com/office/drawing/2014/main" id="{41C1A18F-10E5-A94B-BE0D-4F1238D37EE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0460" y="1063230"/>
            <a:ext cx="1741680" cy="79751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TextBox 7">
            <a:extLst>
              <a:ext uri="{FF2B5EF4-FFF2-40B4-BE49-F238E27FC236}">
                <a16:creationId xmlns:a16="http://schemas.microsoft.com/office/drawing/2014/main" id="{EC5020E8-7EF2-9044-9728-783BB814B114}"/>
              </a:ext>
            </a:extLst>
          </p:cNvPr>
          <p:cNvSpPr txBox="1"/>
          <p:nvPr/>
        </p:nvSpPr>
        <p:spPr>
          <a:xfrm>
            <a:off x="2550135" y="1042188"/>
            <a:ext cx="3112327" cy="646331"/>
          </a:xfrm>
          <a:prstGeom prst="rect">
            <a:avLst/>
          </a:prstGeom>
          <a:noFill/>
        </p:spPr>
        <p:txBody>
          <a:bodyPr wrap="none" rtlCol="0">
            <a:spAutoFit/>
          </a:bodyPr>
          <a:lstStyle/>
          <a:p>
            <a:r>
              <a:rPr lang="en-US" b="1" dirty="0">
                <a:latin typeface="Seravek Light"/>
                <a:cs typeface="Seravek Light"/>
              </a:rPr>
              <a:t>Temperature Sensor</a:t>
            </a:r>
          </a:p>
          <a:p>
            <a:r>
              <a:rPr lang="en-US" dirty="0">
                <a:latin typeface="Seravek Light"/>
                <a:cs typeface="Seravek Light"/>
              </a:rPr>
              <a:t>~10 </a:t>
            </a:r>
            <a:r>
              <a:rPr lang="en-US" dirty="0" err="1">
                <a:latin typeface="Seravek Light"/>
                <a:cs typeface="Seravek Light"/>
              </a:rPr>
              <a:t>pW</a:t>
            </a:r>
            <a:r>
              <a:rPr lang="en-US" dirty="0">
                <a:latin typeface="Seravek Light"/>
                <a:cs typeface="Seravek Light"/>
              </a:rPr>
              <a:t> standby, &lt; 1 µW active</a:t>
            </a:r>
          </a:p>
        </p:txBody>
      </p:sp>
      <p:pic>
        <p:nvPicPr>
          <p:cNvPr id="9" name="Picture 4">
            <a:extLst>
              <a:ext uri="{FF2B5EF4-FFF2-40B4-BE49-F238E27FC236}">
                <a16:creationId xmlns:a16="http://schemas.microsoft.com/office/drawing/2014/main" id="{FB880C8C-49BC-7345-A2F4-A9FF00F328E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10800000">
            <a:off x="552589" y="2040881"/>
            <a:ext cx="1746992" cy="7897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TextBox 9">
            <a:extLst>
              <a:ext uri="{FF2B5EF4-FFF2-40B4-BE49-F238E27FC236}">
                <a16:creationId xmlns:a16="http://schemas.microsoft.com/office/drawing/2014/main" id="{A69482C4-9A8B-A446-B24D-6B83D974D3FD}"/>
              </a:ext>
            </a:extLst>
          </p:cNvPr>
          <p:cNvSpPr txBox="1"/>
          <p:nvPr/>
        </p:nvSpPr>
        <p:spPr>
          <a:xfrm>
            <a:off x="2550135" y="1990381"/>
            <a:ext cx="2964851" cy="646331"/>
          </a:xfrm>
          <a:prstGeom prst="rect">
            <a:avLst/>
          </a:prstGeom>
          <a:noFill/>
        </p:spPr>
        <p:txBody>
          <a:bodyPr wrap="none" rtlCol="0">
            <a:spAutoFit/>
          </a:bodyPr>
          <a:lstStyle/>
          <a:p>
            <a:r>
              <a:rPr lang="en-US" b="1" dirty="0">
                <a:latin typeface="Seravek Light"/>
                <a:cs typeface="Seravek Light"/>
              </a:rPr>
              <a:t>CPU</a:t>
            </a:r>
          </a:p>
          <a:p>
            <a:r>
              <a:rPr lang="en-US" dirty="0">
                <a:latin typeface="Seravek Light"/>
                <a:cs typeface="Seravek Light"/>
              </a:rPr>
              <a:t>~1 </a:t>
            </a:r>
            <a:r>
              <a:rPr lang="en-US" dirty="0" err="1">
                <a:latin typeface="Seravek Light"/>
                <a:cs typeface="Seravek Light"/>
              </a:rPr>
              <a:t>nW</a:t>
            </a:r>
            <a:r>
              <a:rPr lang="en-US" dirty="0">
                <a:latin typeface="Seravek Light"/>
                <a:cs typeface="Seravek Light"/>
              </a:rPr>
              <a:t> standby, ~5 µW active</a:t>
            </a:r>
          </a:p>
        </p:txBody>
      </p:sp>
      <p:pic>
        <p:nvPicPr>
          <p:cNvPr id="11" name="Picture 10">
            <a:extLst>
              <a:ext uri="{FF2B5EF4-FFF2-40B4-BE49-F238E27FC236}">
                <a16:creationId xmlns:a16="http://schemas.microsoft.com/office/drawing/2014/main" id="{825DEE98-FE62-2446-B262-4A323B18817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0460" y="3010800"/>
            <a:ext cx="1746992" cy="100137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2" name="TextBox 11">
            <a:extLst>
              <a:ext uri="{FF2B5EF4-FFF2-40B4-BE49-F238E27FC236}">
                <a16:creationId xmlns:a16="http://schemas.microsoft.com/office/drawing/2014/main" id="{702A075A-BCC5-0645-A1D6-CA6BFFEBDEFD}"/>
              </a:ext>
            </a:extLst>
          </p:cNvPr>
          <p:cNvSpPr txBox="1"/>
          <p:nvPr/>
        </p:nvSpPr>
        <p:spPr>
          <a:xfrm>
            <a:off x="2550135" y="3010800"/>
            <a:ext cx="3194080" cy="646331"/>
          </a:xfrm>
          <a:prstGeom prst="rect">
            <a:avLst/>
          </a:prstGeom>
          <a:noFill/>
        </p:spPr>
        <p:txBody>
          <a:bodyPr wrap="none" rtlCol="0">
            <a:spAutoFit/>
          </a:bodyPr>
          <a:lstStyle/>
          <a:p>
            <a:r>
              <a:rPr lang="en-US" b="1" dirty="0">
                <a:latin typeface="Seravek Light"/>
                <a:cs typeface="Seravek Light"/>
              </a:rPr>
              <a:t>Radio</a:t>
            </a:r>
          </a:p>
          <a:p>
            <a:r>
              <a:rPr lang="en-US" dirty="0">
                <a:latin typeface="Seravek Light"/>
                <a:cs typeface="Seravek Light"/>
              </a:rPr>
              <a:t>~10 </a:t>
            </a:r>
            <a:r>
              <a:rPr lang="en-US" dirty="0" err="1">
                <a:latin typeface="Seravek Light"/>
                <a:cs typeface="Seravek Light"/>
              </a:rPr>
              <a:t>pW</a:t>
            </a:r>
            <a:r>
              <a:rPr lang="en-US" dirty="0">
                <a:latin typeface="Seravek Light"/>
                <a:cs typeface="Seravek Light"/>
              </a:rPr>
              <a:t> standby, ~10 µW active</a:t>
            </a:r>
          </a:p>
        </p:txBody>
      </p:sp>
      <p:pic>
        <p:nvPicPr>
          <p:cNvPr id="13" name="Picture 12" descr="IMG_3311.JPG">
            <a:extLst>
              <a:ext uri="{FF2B5EF4-FFF2-40B4-BE49-F238E27FC236}">
                <a16:creationId xmlns:a16="http://schemas.microsoft.com/office/drawing/2014/main" id="{E83FE90E-B1C3-AB47-BA8B-365DBF8152D6}"/>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rot="16200000">
            <a:off x="974147" y="3744854"/>
            <a:ext cx="903879" cy="1746993"/>
          </a:xfrm>
          <a:prstGeom prst="rect">
            <a:avLst/>
          </a:prstGeom>
          <a:ln w="76200" cmpd="sng">
            <a:noFill/>
          </a:ln>
        </p:spPr>
      </p:pic>
      <p:pic>
        <p:nvPicPr>
          <p:cNvPr id="14" name="Picture 4">
            <a:extLst>
              <a:ext uri="{FF2B5EF4-FFF2-40B4-BE49-F238E27FC236}">
                <a16:creationId xmlns:a16="http://schemas.microsoft.com/office/drawing/2014/main" id="{A06DF0EB-F702-C047-A587-50F29976E25E}"/>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03141" y="4421626"/>
            <a:ext cx="1602259" cy="6912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TextBox 14">
            <a:extLst>
              <a:ext uri="{FF2B5EF4-FFF2-40B4-BE49-F238E27FC236}">
                <a16:creationId xmlns:a16="http://schemas.microsoft.com/office/drawing/2014/main" id="{2D75E98D-841A-1149-A7D9-2D72F7BCDA8D}"/>
              </a:ext>
            </a:extLst>
          </p:cNvPr>
          <p:cNvSpPr txBox="1"/>
          <p:nvPr/>
        </p:nvSpPr>
        <p:spPr>
          <a:xfrm>
            <a:off x="2550135" y="4120932"/>
            <a:ext cx="2949846" cy="923330"/>
          </a:xfrm>
          <a:prstGeom prst="rect">
            <a:avLst/>
          </a:prstGeom>
          <a:noFill/>
        </p:spPr>
        <p:txBody>
          <a:bodyPr wrap="none" rtlCol="0">
            <a:spAutoFit/>
          </a:bodyPr>
          <a:lstStyle/>
          <a:p>
            <a:r>
              <a:rPr lang="en-US" b="1" dirty="0">
                <a:latin typeface="Seravek Light"/>
                <a:cs typeface="Seravek Light"/>
              </a:rPr>
              <a:t>Energy Harvesting &amp; Storage</a:t>
            </a:r>
          </a:p>
          <a:p>
            <a:r>
              <a:rPr lang="en-US" dirty="0">
                <a:latin typeface="Seravek Light"/>
                <a:cs typeface="Seravek Light"/>
              </a:rPr>
              <a:t>1~10 </a:t>
            </a:r>
            <a:r>
              <a:rPr lang="en-US" dirty="0" err="1">
                <a:latin typeface="Seravek Light"/>
                <a:cs typeface="Seravek Light"/>
              </a:rPr>
              <a:t>nW</a:t>
            </a:r>
            <a:r>
              <a:rPr lang="en-US" dirty="0">
                <a:latin typeface="Seravek Light"/>
                <a:cs typeface="Seravek Light"/>
              </a:rPr>
              <a:t> indoors</a:t>
            </a:r>
          </a:p>
          <a:p>
            <a:r>
              <a:rPr lang="en-US" dirty="0">
                <a:latin typeface="Seravek Light"/>
                <a:cs typeface="Seravek Light"/>
              </a:rPr>
              <a:t>2~10 µAh capacity</a:t>
            </a:r>
          </a:p>
        </p:txBody>
      </p:sp>
      <p:cxnSp>
        <p:nvCxnSpPr>
          <p:cNvPr id="5" name="Straight Connector 4">
            <a:extLst>
              <a:ext uri="{FF2B5EF4-FFF2-40B4-BE49-F238E27FC236}">
                <a16:creationId xmlns:a16="http://schemas.microsoft.com/office/drawing/2014/main" id="{2E70D52A-5B96-224F-A007-E32C8ECB6EBB}"/>
              </a:ext>
            </a:extLst>
          </p:cNvPr>
          <p:cNvCxnSpPr/>
          <p:nvPr/>
        </p:nvCxnSpPr>
        <p:spPr>
          <a:xfrm>
            <a:off x="5975287" y="1348966"/>
            <a:ext cx="896293"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AF61FC8-2726-074A-92E7-9905A1C6C553}"/>
              </a:ext>
            </a:extLst>
          </p:cNvPr>
          <p:cNvCxnSpPr/>
          <p:nvPr/>
        </p:nvCxnSpPr>
        <p:spPr>
          <a:xfrm>
            <a:off x="5975287" y="2388605"/>
            <a:ext cx="896293"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7D4B173-93CE-FF45-8203-8A32EBBB68E6}"/>
              </a:ext>
            </a:extLst>
          </p:cNvPr>
          <p:cNvCxnSpPr/>
          <p:nvPr/>
        </p:nvCxnSpPr>
        <p:spPr>
          <a:xfrm>
            <a:off x="5975287" y="3438807"/>
            <a:ext cx="896293"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D2E91C7-C46C-9541-9E7E-E7F5703713AB}"/>
              </a:ext>
            </a:extLst>
          </p:cNvPr>
          <p:cNvCxnSpPr/>
          <p:nvPr/>
        </p:nvCxnSpPr>
        <p:spPr>
          <a:xfrm>
            <a:off x="5975287" y="4615758"/>
            <a:ext cx="896293"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DBD4D1E-13BF-D442-97B2-1420146D23BA}"/>
              </a:ext>
            </a:extLst>
          </p:cNvPr>
          <p:cNvCxnSpPr>
            <a:cxnSpLocks/>
          </p:cNvCxnSpPr>
          <p:nvPr/>
        </p:nvCxnSpPr>
        <p:spPr>
          <a:xfrm flipV="1">
            <a:off x="6871580" y="1348966"/>
            <a:ext cx="0" cy="3266792"/>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1CE771-38ED-7942-93A6-636F18089022}"/>
              </a:ext>
            </a:extLst>
          </p:cNvPr>
          <p:cNvSpPr txBox="1"/>
          <p:nvPr/>
        </p:nvSpPr>
        <p:spPr>
          <a:xfrm>
            <a:off x="7021759" y="2230501"/>
            <a:ext cx="598241" cy="1200329"/>
          </a:xfrm>
          <a:prstGeom prst="rect">
            <a:avLst/>
          </a:prstGeom>
          <a:noFill/>
        </p:spPr>
        <p:txBody>
          <a:bodyPr wrap="none" rtlCol="0">
            <a:spAutoFit/>
          </a:bodyPr>
          <a:lstStyle/>
          <a:p>
            <a:r>
              <a:rPr lang="en-US" sz="7200" b="1" dirty="0">
                <a:latin typeface="Seravek Light"/>
                <a:cs typeface="Seravek Light"/>
              </a:rPr>
              <a:t>?</a:t>
            </a:r>
          </a:p>
        </p:txBody>
      </p:sp>
    </p:spTree>
    <p:extLst>
      <p:ext uri="{BB962C8B-B14F-4D97-AF65-F5344CB8AC3E}">
        <p14:creationId xmlns:p14="http://schemas.microsoft.com/office/powerpoint/2010/main" val="1499612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solidFill>
                  <a:schemeClr val="accent1"/>
                </a:solidFill>
              </a:rPr>
              <a:t>MBus</a:t>
            </a:r>
            <a:r>
              <a:rPr lang="en-US" dirty="0">
                <a:solidFill>
                  <a:schemeClr val="accent1"/>
                </a:solidFill>
              </a:rPr>
              <a:t> enabled the of development of dozens of millimeter-scale motes as part of the Michigan Micro Mote (M3) project</a:t>
            </a:r>
          </a:p>
        </p:txBody>
      </p:sp>
      <p:pic>
        <p:nvPicPr>
          <p:cNvPr id="12" name="Content Placeholder 11"/>
          <p:cNvPicPr>
            <a:picLocks noGrp="1" noChangeAspect="1"/>
          </p:cNvPicPr>
          <p:nvPr>
            <p:ph idx="1"/>
          </p:nvPr>
        </p:nvPicPr>
        <p:blipFill>
          <a:blip r:embed="rId2" cstate="hqprint">
            <a:extLst>
              <a:ext uri="{28A0092B-C50C-407E-A947-70E740481C1C}">
                <a14:useLocalDpi xmlns:a14="http://schemas.microsoft.com/office/drawing/2010/main"/>
              </a:ext>
            </a:extLst>
          </a:blip>
          <a:srcRect/>
          <a:stretch>
            <a:fillRect/>
          </a:stretch>
        </p:blipFill>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06477" y="2365771"/>
            <a:ext cx="1326936" cy="1326936"/>
          </a:xfrm>
          <a:prstGeom prst="rect">
            <a:avLst/>
          </a:prstGeom>
        </p:spPr>
      </p:pic>
      <p:pic>
        <p:nvPicPr>
          <p:cNvPr id="5" name="Picture 4"/>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039139" y="3961277"/>
            <a:ext cx="2443884" cy="1182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800000">
            <a:off x="546698" y="1142804"/>
            <a:ext cx="1717920" cy="1562018"/>
          </a:xfrm>
          <a:prstGeom prst="rect">
            <a:avLst/>
          </a:prstGeom>
        </p:spPr>
      </p:pic>
      <p:pic>
        <p:nvPicPr>
          <p:cNvPr id="9" name="Picture 8"/>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951171" y="1296467"/>
            <a:ext cx="1380552" cy="876678"/>
          </a:xfrm>
          <a:prstGeom prst="round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791797" y="1296467"/>
            <a:ext cx="1372545" cy="876678"/>
          </a:xfrm>
          <a:prstGeom prst="round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305966" y="1296466"/>
            <a:ext cx="1280643" cy="876679"/>
          </a:xfrm>
          <a:prstGeom prst="round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1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0" y="3238397"/>
            <a:ext cx="1933533" cy="1933533"/>
          </a:xfrm>
          <a:prstGeom prst="rect">
            <a:avLst/>
          </a:prstGeom>
        </p:spPr>
      </p:pic>
      <p:pic>
        <p:nvPicPr>
          <p:cNvPr id="14" name="Picture 1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28340" y="2365771"/>
            <a:ext cx="1327792" cy="1327792"/>
          </a:xfrm>
          <a:prstGeom prst="rect">
            <a:avLst/>
          </a:prstGeom>
        </p:spPr>
      </p:pic>
      <p:pic>
        <p:nvPicPr>
          <p:cNvPr id="15" name="Picture 14">
            <a:extLst>
              <a:ext uri="{FF2B5EF4-FFF2-40B4-BE49-F238E27FC236}">
                <a16:creationId xmlns:a16="http://schemas.microsoft.com/office/drawing/2014/main" id="{CE362423-6BD6-4342-BAAE-AE2BB4E89D20}"/>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13882" b="95471" l="7804" r="100000">
                        <a14:foregroundMark x1="35333" y1="85941" x2="35333" y2="85941"/>
                        <a14:foregroundMark x1="89804" y1="26765" x2="89804" y2="26765"/>
                        <a14:foregroundMark x1="50353" y1="48176" x2="50353" y2="48176"/>
                        <a14:foregroundMark x1="46039" y1="34824" x2="46039" y2="34824"/>
                        <a14:foregroundMark x1="39451" y1="44000" x2="39451" y2="44000"/>
                      </a14:backgroundRemoval>
                    </a14:imgEffect>
                  </a14:imgLayer>
                </a14:imgProps>
              </a:ext>
              <a:ext uri="{28A0092B-C50C-407E-A947-70E740481C1C}">
                <a14:useLocalDpi xmlns:a14="http://schemas.microsoft.com/office/drawing/2010/main"/>
              </a:ext>
            </a:extLst>
          </a:blip>
          <a:srcRect l="25347" t="14750" r="26907" b="40156"/>
          <a:stretch/>
        </p:blipFill>
        <p:spPr>
          <a:xfrm>
            <a:off x="5782032" y="3029668"/>
            <a:ext cx="3371815" cy="2122996"/>
          </a:xfrm>
          <a:prstGeom prst="rect">
            <a:avLst/>
          </a:prstGeom>
        </p:spPr>
      </p:pic>
    </p:spTree>
    <p:extLst>
      <p:ext uri="{BB962C8B-B14F-4D97-AF65-F5344CB8AC3E}">
        <p14:creationId xmlns:p14="http://schemas.microsoft.com/office/powerpoint/2010/main" val="3815815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 out the “World’s Smallest Computer” exhibit at Silicon Valley’s Computer History Museum!</a:t>
            </a:r>
          </a:p>
        </p:txBody>
      </p:sp>
      <p:pic>
        <p:nvPicPr>
          <p:cNvPr id="7" name="Picture 6"/>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438129" y="1615474"/>
            <a:ext cx="2961339" cy="2653970"/>
          </a:xfrm>
          <a:prstGeom prst="roundRect">
            <a:avLst/>
          </a:prstGeom>
        </p:spPr>
      </p:pic>
      <p:pic>
        <p:nvPicPr>
          <p:cNvPr id="6" name="Picture 5"/>
          <p:cNvPicPr>
            <a:picLocks noChangeAspect="1"/>
          </p:cNvPicPr>
          <p:nvPr/>
        </p:nvPicPr>
        <p:blipFill>
          <a:blip r:embed="rId3"/>
          <a:stretch>
            <a:fillRect/>
          </a:stretch>
        </p:blipFill>
        <p:spPr>
          <a:xfrm>
            <a:off x="5688150" y="1615876"/>
            <a:ext cx="3140317" cy="2653568"/>
          </a:xfrm>
          <a:prstGeom prst="roundRect">
            <a:avLst/>
          </a:prstGeom>
        </p:spPr>
      </p:pic>
      <p:grpSp>
        <p:nvGrpSpPr>
          <p:cNvPr id="9" name="Group 8"/>
          <p:cNvGrpSpPr/>
          <p:nvPr/>
        </p:nvGrpSpPr>
        <p:grpSpPr>
          <a:xfrm>
            <a:off x="244447" y="1300027"/>
            <a:ext cx="1905000" cy="3308611"/>
            <a:chOff x="325929" y="2352675"/>
            <a:chExt cx="2540000" cy="4411481"/>
          </a:xfrm>
        </p:grpSpPr>
        <p:pic>
          <p:nvPicPr>
            <p:cNvPr id="5" name="Picture 4"/>
            <p:cNvPicPr>
              <a:picLocks noChangeAspect="1"/>
            </p:cNvPicPr>
            <p:nvPr/>
          </p:nvPicPr>
          <p:blipFill>
            <a:blip r:embed="rId4"/>
            <a:stretch>
              <a:fillRect/>
            </a:stretch>
          </p:blipFill>
          <p:spPr>
            <a:xfrm>
              <a:off x="325929" y="2352675"/>
              <a:ext cx="2540000" cy="4368800"/>
            </a:xfrm>
            <a:prstGeom prst="roundRect">
              <a:avLst/>
            </a:prstGeom>
          </p:spPr>
        </p:pic>
        <p:pic>
          <p:nvPicPr>
            <p:cNvPr id="8" name="Picture 7"/>
            <p:cNvPicPr>
              <a:picLocks noChangeAspect="1"/>
            </p:cNvPicPr>
            <p:nvPr/>
          </p:nvPicPr>
          <p:blipFill>
            <a:blip r:embed="rId5"/>
            <a:stretch>
              <a:fillRect/>
            </a:stretch>
          </p:blipFill>
          <p:spPr>
            <a:xfrm>
              <a:off x="325929" y="5735456"/>
              <a:ext cx="2540000" cy="1028700"/>
            </a:xfrm>
            <a:prstGeom prst="roundRect">
              <a:avLst>
                <a:gd name="adj" fmla="val 6651"/>
              </a:avLst>
            </a:prstGeom>
          </p:spPr>
        </p:pic>
      </p:grpSp>
      <p:sp>
        <p:nvSpPr>
          <p:cNvPr id="10" name="Slide Number Placeholder 3">
            <a:extLst>
              <a:ext uri="{FF2B5EF4-FFF2-40B4-BE49-F238E27FC236}">
                <a16:creationId xmlns:a16="http://schemas.microsoft.com/office/drawing/2014/main" id="{4A2CE489-3DAA-BF42-98F0-584AD8F9B612}"/>
              </a:ext>
            </a:extLst>
          </p:cNvPr>
          <p:cNvSpPr>
            <a:spLocks noGrp="1"/>
          </p:cNvSpPr>
          <p:nvPr>
            <p:ph type="sldNum" sz="quarter" idx="12"/>
          </p:nvPr>
        </p:nvSpPr>
        <p:spPr>
          <a:xfrm>
            <a:off x="6553200" y="4767263"/>
            <a:ext cx="2133600" cy="273844"/>
          </a:xfrm>
        </p:spPr>
        <p:txBody>
          <a:bodyPr/>
          <a:lstStyle/>
          <a:p>
            <a:fld id="{434A358D-2637-E146-A3BD-05BD470B507B}" type="slidenum">
              <a:rPr lang="en-US" smtClean="0"/>
              <a:t>43</a:t>
            </a:fld>
            <a:endParaRPr lang="en-US" dirty="0"/>
          </a:p>
        </p:txBody>
      </p:sp>
    </p:spTree>
    <p:extLst>
      <p:ext uri="{BB962C8B-B14F-4D97-AF65-F5344CB8AC3E}">
        <p14:creationId xmlns:p14="http://schemas.microsoft.com/office/powerpoint/2010/main" val="3182632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FC47-237D-A748-9276-D01108895495}"/>
              </a:ext>
            </a:extLst>
          </p:cNvPr>
          <p:cNvSpPr>
            <a:spLocks noGrp="1"/>
          </p:cNvSpPr>
          <p:nvPr>
            <p:ph type="title"/>
          </p:nvPr>
        </p:nvSpPr>
        <p:spPr/>
        <p:txBody>
          <a:bodyPr/>
          <a:lstStyle/>
          <a:p>
            <a:r>
              <a:rPr lang="en-US" dirty="0">
                <a:solidFill>
                  <a:srgbClr val="7030A0"/>
                </a:solidFill>
              </a:rPr>
              <a:t>Good abstractions </a:t>
            </a:r>
            <a:r>
              <a:rPr lang="en-US" dirty="0"/>
              <a:t>make it easier to focus on reasoning about one part of a large, complex system</a:t>
            </a:r>
            <a:endParaRPr lang="en-US" dirty="0">
              <a:solidFill>
                <a:srgbClr val="7030A0"/>
              </a:solidFill>
            </a:endParaRPr>
          </a:p>
        </p:txBody>
      </p:sp>
      <p:sp>
        <p:nvSpPr>
          <p:cNvPr id="3" name="Content Placeholder 2">
            <a:extLst>
              <a:ext uri="{FF2B5EF4-FFF2-40B4-BE49-F238E27FC236}">
                <a16:creationId xmlns:a16="http://schemas.microsoft.com/office/drawing/2014/main" id="{E01A589C-E8B6-3443-AEF9-D9BB1051752E}"/>
              </a:ext>
            </a:extLst>
          </p:cNvPr>
          <p:cNvSpPr>
            <a:spLocks noGrp="1"/>
          </p:cNvSpPr>
          <p:nvPr>
            <p:ph idx="1"/>
          </p:nvPr>
        </p:nvSpPr>
        <p:spPr>
          <a:xfrm>
            <a:off x="457200" y="1200151"/>
            <a:ext cx="8229600" cy="3394472"/>
          </a:xfrm>
        </p:spPr>
        <p:txBody>
          <a:bodyPr/>
          <a:lstStyle/>
          <a:p>
            <a:r>
              <a:rPr lang="en-US" dirty="0"/>
              <a:t>Which of these maps is easier to use to plan a trolley trip?</a:t>
            </a:r>
          </a:p>
        </p:txBody>
      </p:sp>
      <p:sp>
        <p:nvSpPr>
          <p:cNvPr id="4" name="Slide Number Placeholder 3">
            <a:extLst>
              <a:ext uri="{FF2B5EF4-FFF2-40B4-BE49-F238E27FC236}">
                <a16:creationId xmlns:a16="http://schemas.microsoft.com/office/drawing/2014/main" id="{E7D0804F-4AA7-414D-A6EC-45EDF4A76EDD}"/>
              </a:ext>
            </a:extLst>
          </p:cNvPr>
          <p:cNvSpPr>
            <a:spLocks noGrp="1"/>
          </p:cNvSpPr>
          <p:nvPr>
            <p:ph type="sldNum" sz="quarter" idx="12"/>
          </p:nvPr>
        </p:nvSpPr>
        <p:spPr/>
        <p:txBody>
          <a:bodyPr/>
          <a:lstStyle/>
          <a:p>
            <a:fld id="{434A358D-2637-E146-A3BD-05BD470B507B}" type="slidenum">
              <a:rPr lang="en-US" smtClean="0"/>
              <a:t>5</a:t>
            </a:fld>
            <a:endParaRPr lang="en-US"/>
          </a:p>
        </p:txBody>
      </p:sp>
      <p:pic>
        <p:nvPicPr>
          <p:cNvPr id="1026" name="Picture 2" descr="Trolley | San Diego Metropolitan Transit System">
            <a:extLst>
              <a:ext uri="{FF2B5EF4-FFF2-40B4-BE49-F238E27FC236}">
                <a16:creationId xmlns:a16="http://schemas.microsoft.com/office/drawing/2014/main" id="{6FA14EAC-7C16-3342-8FE7-76668AE3B6B2}"/>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2030924" y="1589955"/>
            <a:ext cx="2020979" cy="310772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8C9F2D-3912-9A43-94F3-81D042F26E8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658747" y="1638638"/>
            <a:ext cx="3173753" cy="3059039"/>
          </a:xfrm>
          <a:prstGeom prst="rect">
            <a:avLst/>
          </a:prstGeom>
        </p:spPr>
      </p:pic>
    </p:spTree>
    <p:extLst>
      <p:ext uri="{BB962C8B-B14F-4D97-AF65-F5344CB8AC3E}">
        <p14:creationId xmlns:p14="http://schemas.microsoft.com/office/powerpoint/2010/main" val="1668355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FC47-237D-A748-9276-D01108895495}"/>
              </a:ext>
            </a:extLst>
          </p:cNvPr>
          <p:cNvSpPr>
            <a:spLocks noGrp="1"/>
          </p:cNvSpPr>
          <p:nvPr>
            <p:ph type="title"/>
          </p:nvPr>
        </p:nvSpPr>
        <p:spPr/>
        <p:txBody>
          <a:bodyPr/>
          <a:lstStyle/>
          <a:p>
            <a:r>
              <a:rPr lang="en-US" dirty="0">
                <a:solidFill>
                  <a:srgbClr val="7030A0"/>
                </a:solidFill>
              </a:rPr>
              <a:t>Good abstractions </a:t>
            </a:r>
            <a:r>
              <a:rPr lang="en-US" dirty="0"/>
              <a:t>make it easier to focus on reasoning about one part of a large, complex system</a:t>
            </a:r>
            <a:endParaRPr lang="en-US" dirty="0">
              <a:solidFill>
                <a:srgbClr val="7030A0"/>
              </a:solidFill>
            </a:endParaRPr>
          </a:p>
        </p:txBody>
      </p:sp>
      <p:sp>
        <p:nvSpPr>
          <p:cNvPr id="3" name="Content Placeholder 2">
            <a:extLst>
              <a:ext uri="{FF2B5EF4-FFF2-40B4-BE49-F238E27FC236}">
                <a16:creationId xmlns:a16="http://schemas.microsoft.com/office/drawing/2014/main" id="{E01A589C-E8B6-3443-AEF9-D9BB1051752E}"/>
              </a:ext>
            </a:extLst>
          </p:cNvPr>
          <p:cNvSpPr>
            <a:spLocks noGrp="1"/>
          </p:cNvSpPr>
          <p:nvPr>
            <p:ph idx="1"/>
          </p:nvPr>
        </p:nvSpPr>
        <p:spPr>
          <a:xfrm>
            <a:off x="457200" y="1200151"/>
            <a:ext cx="8229600" cy="3394472"/>
          </a:xfrm>
        </p:spPr>
        <p:txBody>
          <a:bodyPr/>
          <a:lstStyle/>
          <a:p>
            <a:r>
              <a:rPr lang="en-US" dirty="0"/>
              <a:t>Modularization is fundamental to design in many domains</a:t>
            </a:r>
          </a:p>
        </p:txBody>
      </p:sp>
      <p:sp>
        <p:nvSpPr>
          <p:cNvPr id="4" name="Slide Number Placeholder 3">
            <a:extLst>
              <a:ext uri="{FF2B5EF4-FFF2-40B4-BE49-F238E27FC236}">
                <a16:creationId xmlns:a16="http://schemas.microsoft.com/office/drawing/2014/main" id="{E7D0804F-4AA7-414D-A6EC-45EDF4A76EDD}"/>
              </a:ext>
            </a:extLst>
          </p:cNvPr>
          <p:cNvSpPr>
            <a:spLocks noGrp="1"/>
          </p:cNvSpPr>
          <p:nvPr>
            <p:ph type="sldNum" sz="quarter" idx="12"/>
          </p:nvPr>
        </p:nvSpPr>
        <p:spPr/>
        <p:txBody>
          <a:bodyPr/>
          <a:lstStyle/>
          <a:p>
            <a:fld id="{434A358D-2637-E146-A3BD-05BD470B507B}" type="slidenum">
              <a:rPr lang="en-US" smtClean="0"/>
              <a:t>6</a:t>
            </a:fld>
            <a:endParaRPr lang="en-US"/>
          </a:p>
        </p:txBody>
      </p:sp>
      <p:pic>
        <p:nvPicPr>
          <p:cNvPr id="7170" name="Picture 2" descr="Volkswagen Group's Modular Toolkit Strategy, [37]. | Download Scientific  Diagram">
            <a:extLst>
              <a:ext uri="{FF2B5EF4-FFF2-40B4-BE49-F238E27FC236}">
                <a16:creationId xmlns:a16="http://schemas.microsoft.com/office/drawing/2014/main" id="{C25F89C6-02B2-7F48-B555-80388ADD9105}"/>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r="38527"/>
          <a:stretch/>
        </p:blipFill>
        <p:spPr bwMode="auto">
          <a:xfrm>
            <a:off x="279400" y="1672974"/>
            <a:ext cx="3674534" cy="314335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i.imgur.com/ahhKAP3.jpg">
            <a:extLst>
              <a:ext uri="{FF2B5EF4-FFF2-40B4-BE49-F238E27FC236}">
                <a16:creationId xmlns:a16="http://schemas.microsoft.com/office/drawing/2014/main" id="{1B0B8C0F-485E-9943-AF8B-9B68F4DD820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05275" y="1492224"/>
            <a:ext cx="4489450" cy="31023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3E8483-4566-8B45-AEB0-DB0F61F639FD}"/>
              </a:ext>
            </a:extLst>
          </p:cNvPr>
          <p:cNvSpPr txBox="1"/>
          <p:nvPr/>
        </p:nvSpPr>
        <p:spPr>
          <a:xfrm>
            <a:off x="5448413" y="4425346"/>
            <a:ext cx="3238387" cy="169277"/>
          </a:xfrm>
          <a:prstGeom prst="rect">
            <a:avLst/>
          </a:prstGeom>
          <a:noFill/>
        </p:spPr>
        <p:txBody>
          <a:bodyPr wrap="none" rtlCol="0">
            <a:spAutoFit/>
          </a:bodyPr>
          <a:lstStyle/>
          <a:p>
            <a:r>
              <a:rPr lang="en-US" sz="500" i="1" dirty="0">
                <a:solidFill>
                  <a:schemeClr val="bg1">
                    <a:lumMod val="75000"/>
                  </a:schemeClr>
                </a:solidFill>
                <a:latin typeface="Seravek Light"/>
                <a:cs typeface="Seravek Light"/>
              </a:rPr>
              <a:t>https://</a:t>
            </a:r>
            <a:r>
              <a:rPr lang="en-US" sz="500" i="1" dirty="0" err="1">
                <a:solidFill>
                  <a:schemeClr val="bg1">
                    <a:lumMod val="75000"/>
                  </a:schemeClr>
                </a:solidFill>
                <a:latin typeface="Seravek Light"/>
                <a:cs typeface="Seravek Light"/>
              </a:rPr>
              <a:t>www.reddit.com</a:t>
            </a:r>
            <a:r>
              <a:rPr lang="en-US" sz="500" i="1" dirty="0">
                <a:solidFill>
                  <a:schemeClr val="bg1">
                    <a:lumMod val="75000"/>
                  </a:schemeClr>
                </a:solidFill>
                <a:latin typeface="Seravek Light"/>
                <a:cs typeface="Seravek Light"/>
              </a:rPr>
              <a:t>/r/</a:t>
            </a:r>
            <a:r>
              <a:rPr lang="en-US" sz="500" i="1" dirty="0" err="1">
                <a:solidFill>
                  <a:schemeClr val="bg1">
                    <a:lumMod val="75000"/>
                  </a:schemeClr>
                </a:solidFill>
                <a:latin typeface="Seravek Light"/>
                <a:cs typeface="Seravek Light"/>
              </a:rPr>
              <a:t>dataisbeautiful</a:t>
            </a:r>
            <a:r>
              <a:rPr lang="en-US" sz="500" i="1" dirty="0">
                <a:solidFill>
                  <a:schemeClr val="bg1">
                    <a:lumMod val="75000"/>
                  </a:schemeClr>
                </a:solidFill>
                <a:latin typeface="Seravek Light"/>
                <a:cs typeface="Seravek Light"/>
              </a:rPr>
              <a:t>/comments/8m15g9/</a:t>
            </a:r>
            <a:r>
              <a:rPr lang="en-US" sz="500" i="1" dirty="0" err="1">
                <a:solidFill>
                  <a:schemeClr val="bg1">
                    <a:lumMod val="75000"/>
                  </a:schemeClr>
                </a:solidFill>
                <a:latin typeface="Seravek Light"/>
                <a:cs typeface="Seravek Light"/>
              </a:rPr>
              <a:t>automobile_platform_sharing_work_in_progress</a:t>
            </a:r>
            <a:r>
              <a:rPr lang="en-US" sz="500" i="1" dirty="0">
                <a:solidFill>
                  <a:schemeClr val="bg1">
                    <a:lumMod val="75000"/>
                  </a:schemeClr>
                </a:solidFill>
                <a:latin typeface="Seravek Light"/>
                <a:cs typeface="Seravek Light"/>
              </a:rPr>
              <a:t>/</a:t>
            </a:r>
          </a:p>
        </p:txBody>
      </p:sp>
      <p:sp>
        <p:nvSpPr>
          <p:cNvPr id="10" name="TextBox 9">
            <a:extLst>
              <a:ext uri="{FF2B5EF4-FFF2-40B4-BE49-F238E27FC236}">
                <a16:creationId xmlns:a16="http://schemas.microsoft.com/office/drawing/2014/main" id="{BBF4808E-CB0A-EE43-BD38-1E835FEB1E3E}"/>
              </a:ext>
            </a:extLst>
          </p:cNvPr>
          <p:cNvSpPr txBox="1"/>
          <p:nvPr/>
        </p:nvSpPr>
        <p:spPr>
          <a:xfrm>
            <a:off x="1066605" y="4386873"/>
            <a:ext cx="2887329" cy="246221"/>
          </a:xfrm>
          <a:prstGeom prst="rect">
            <a:avLst/>
          </a:prstGeom>
          <a:noFill/>
        </p:spPr>
        <p:txBody>
          <a:bodyPr wrap="none" rtlCol="0">
            <a:spAutoFit/>
          </a:bodyPr>
          <a:lstStyle/>
          <a:p>
            <a:r>
              <a:rPr lang="en-US" sz="500" i="1" dirty="0">
                <a:solidFill>
                  <a:schemeClr val="bg1">
                    <a:lumMod val="75000"/>
                  </a:schemeClr>
                </a:solidFill>
                <a:latin typeface="Seravek Light"/>
                <a:cs typeface="Seravek Light"/>
              </a:rPr>
              <a:t>Modular Car Body Design and Optimization by an Implicit Parameterization Technique via SFE CONCEPT</a:t>
            </a:r>
          </a:p>
          <a:p>
            <a:pPr algn="r"/>
            <a:r>
              <a:rPr lang="en-US" sz="500" i="1" dirty="0">
                <a:solidFill>
                  <a:schemeClr val="bg1">
                    <a:lumMod val="75000"/>
                  </a:schemeClr>
                </a:solidFill>
                <a:latin typeface="Seravek Light"/>
                <a:cs typeface="Seravek Light"/>
              </a:rPr>
              <a:t>Fabien </a:t>
            </a:r>
            <a:r>
              <a:rPr lang="en-US" sz="500" i="1" dirty="0" err="1">
                <a:solidFill>
                  <a:schemeClr val="bg1">
                    <a:lumMod val="75000"/>
                  </a:schemeClr>
                </a:solidFill>
                <a:latin typeface="Seravek Light"/>
                <a:cs typeface="Seravek Light"/>
              </a:rPr>
              <a:t>Duddeck</a:t>
            </a:r>
            <a:r>
              <a:rPr lang="en-US" sz="500" i="1" dirty="0">
                <a:solidFill>
                  <a:schemeClr val="bg1">
                    <a:lumMod val="75000"/>
                  </a:schemeClr>
                </a:solidFill>
                <a:latin typeface="Seravek Light"/>
                <a:cs typeface="Seravek Light"/>
              </a:rPr>
              <a:t>, Hans Zimmer</a:t>
            </a:r>
          </a:p>
        </p:txBody>
      </p:sp>
    </p:spTree>
    <p:extLst>
      <p:ext uri="{BB962C8B-B14F-4D97-AF65-F5344CB8AC3E}">
        <p14:creationId xmlns:p14="http://schemas.microsoft.com/office/powerpoint/2010/main" val="271361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a:extLst>
              <a:ext uri="{FF2B5EF4-FFF2-40B4-BE49-F238E27FC236}">
                <a16:creationId xmlns:a16="http://schemas.microsoft.com/office/drawing/2014/main" id="{C87211A2-99E4-134C-B065-21A22EDCF828}"/>
              </a:ext>
            </a:extLst>
          </p:cNvPr>
          <p:cNvSpPr/>
          <p:nvPr/>
        </p:nvSpPr>
        <p:spPr>
          <a:xfrm>
            <a:off x="4681471" y="1526720"/>
            <a:ext cx="3735908" cy="3068857"/>
          </a:xfrm>
          <a:prstGeom prst="roundRect">
            <a:avLst>
              <a:gd name="adj" fmla="val 47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19FE9-66D5-6547-ACC4-27656D9B5F35}"/>
              </a:ext>
            </a:extLst>
          </p:cNvPr>
          <p:cNvSpPr>
            <a:spLocks noGrp="1"/>
          </p:cNvSpPr>
          <p:nvPr>
            <p:ph type="title"/>
          </p:nvPr>
        </p:nvSpPr>
        <p:spPr>
          <a:xfrm>
            <a:off x="457200" y="205979"/>
            <a:ext cx="8229600" cy="857250"/>
          </a:xfrm>
        </p:spPr>
        <p:txBody>
          <a:bodyPr/>
          <a:lstStyle/>
          <a:p>
            <a:r>
              <a:rPr lang="en-US" dirty="0"/>
              <a:t>But what if I’m not going to become a computer architect? </a:t>
            </a:r>
            <a:endParaRPr lang="en-US" dirty="0">
              <a:solidFill>
                <a:schemeClr val="accent4"/>
              </a:solidFill>
            </a:endParaRPr>
          </a:p>
        </p:txBody>
      </p:sp>
      <p:sp>
        <p:nvSpPr>
          <p:cNvPr id="4" name="Slide Number Placeholder 3">
            <a:extLst>
              <a:ext uri="{FF2B5EF4-FFF2-40B4-BE49-F238E27FC236}">
                <a16:creationId xmlns:a16="http://schemas.microsoft.com/office/drawing/2014/main" id="{E512EFBE-B48C-F64D-BD4F-3512099D7E66}"/>
              </a:ext>
            </a:extLst>
          </p:cNvPr>
          <p:cNvSpPr>
            <a:spLocks noGrp="1"/>
          </p:cNvSpPr>
          <p:nvPr>
            <p:ph type="sldNum" sz="quarter" idx="12"/>
          </p:nvPr>
        </p:nvSpPr>
        <p:spPr/>
        <p:txBody>
          <a:bodyPr/>
          <a:lstStyle/>
          <a:p>
            <a:fld id="{434A358D-2637-E146-A3BD-05BD470B507B}" type="slidenum">
              <a:rPr lang="en-US" smtClean="0"/>
              <a:t>7</a:t>
            </a:fld>
            <a:endParaRPr lang="en-US"/>
          </a:p>
        </p:txBody>
      </p:sp>
      <p:sp>
        <p:nvSpPr>
          <p:cNvPr id="5" name="Rounded Rectangle 4">
            <a:extLst>
              <a:ext uri="{FF2B5EF4-FFF2-40B4-BE49-F238E27FC236}">
                <a16:creationId xmlns:a16="http://schemas.microsoft.com/office/drawing/2014/main" id="{D1B547AA-36DF-1E4B-80C2-1E0EB6E1DF80}"/>
              </a:ext>
            </a:extLst>
          </p:cNvPr>
          <p:cNvSpPr/>
          <p:nvPr/>
        </p:nvSpPr>
        <p:spPr>
          <a:xfrm>
            <a:off x="4814552" y="4101921"/>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Chip Fabrication</a:t>
            </a:r>
          </a:p>
        </p:txBody>
      </p:sp>
      <p:sp>
        <p:nvSpPr>
          <p:cNvPr id="6" name="Rounded Rectangle 5">
            <a:extLst>
              <a:ext uri="{FF2B5EF4-FFF2-40B4-BE49-F238E27FC236}">
                <a16:creationId xmlns:a16="http://schemas.microsoft.com/office/drawing/2014/main" id="{CA57684C-D1C3-9B42-981A-37D90AC1E38E}"/>
              </a:ext>
            </a:extLst>
          </p:cNvPr>
          <p:cNvSpPr/>
          <p:nvPr/>
        </p:nvSpPr>
        <p:spPr>
          <a:xfrm>
            <a:off x="4816698" y="3758551"/>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Physical Layout (VLSI)</a:t>
            </a:r>
          </a:p>
        </p:txBody>
      </p:sp>
      <p:sp>
        <p:nvSpPr>
          <p:cNvPr id="7" name="Rounded Rectangle 6">
            <a:extLst>
              <a:ext uri="{FF2B5EF4-FFF2-40B4-BE49-F238E27FC236}">
                <a16:creationId xmlns:a16="http://schemas.microsoft.com/office/drawing/2014/main" id="{10099072-6C6D-A447-8BF6-2EF9B5937A1A}"/>
              </a:ext>
            </a:extLst>
          </p:cNvPr>
          <p:cNvSpPr/>
          <p:nvPr/>
        </p:nvSpPr>
        <p:spPr>
          <a:xfrm>
            <a:off x="4816698" y="3415181"/>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Digital Logic / Circuits</a:t>
            </a:r>
          </a:p>
        </p:txBody>
      </p:sp>
      <p:sp>
        <p:nvSpPr>
          <p:cNvPr id="8" name="Rounded Rectangle 7">
            <a:extLst>
              <a:ext uri="{FF2B5EF4-FFF2-40B4-BE49-F238E27FC236}">
                <a16:creationId xmlns:a16="http://schemas.microsoft.com/office/drawing/2014/main" id="{2F1767DA-0B9F-C54D-AEFE-4B6AADE4D89E}"/>
              </a:ext>
            </a:extLst>
          </p:cNvPr>
          <p:cNvSpPr/>
          <p:nvPr/>
        </p:nvSpPr>
        <p:spPr>
          <a:xfrm>
            <a:off x="4816698" y="3060912"/>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Computational Units</a:t>
            </a:r>
          </a:p>
        </p:txBody>
      </p:sp>
      <p:sp>
        <p:nvSpPr>
          <p:cNvPr id="9" name="Rounded Rectangle 8">
            <a:extLst>
              <a:ext uri="{FF2B5EF4-FFF2-40B4-BE49-F238E27FC236}">
                <a16:creationId xmlns:a16="http://schemas.microsoft.com/office/drawing/2014/main" id="{74AD5726-FC7A-EE47-AB70-753D6FBB109A}"/>
              </a:ext>
            </a:extLst>
          </p:cNvPr>
          <p:cNvSpPr/>
          <p:nvPr/>
        </p:nvSpPr>
        <p:spPr>
          <a:xfrm>
            <a:off x="4816698" y="2706643"/>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Processor</a:t>
            </a:r>
          </a:p>
        </p:txBody>
      </p:sp>
      <p:sp>
        <p:nvSpPr>
          <p:cNvPr id="10" name="Rounded Rectangle 9">
            <a:extLst>
              <a:ext uri="{FF2B5EF4-FFF2-40B4-BE49-F238E27FC236}">
                <a16:creationId xmlns:a16="http://schemas.microsoft.com/office/drawing/2014/main" id="{1F49F12E-26D6-E542-97EC-AE327DF0505C}"/>
              </a:ext>
            </a:extLst>
          </p:cNvPr>
          <p:cNvSpPr/>
          <p:nvPr/>
        </p:nvSpPr>
        <p:spPr>
          <a:xfrm>
            <a:off x="4816698" y="2352374"/>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Operating System</a:t>
            </a:r>
          </a:p>
        </p:txBody>
      </p:sp>
      <p:sp>
        <p:nvSpPr>
          <p:cNvPr id="11" name="Rounded Rectangle 10">
            <a:extLst>
              <a:ext uri="{FF2B5EF4-FFF2-40B4-BE49-F238E27FC236}">
                <a16:creationId xmlns:a16="http://schemas.microsoft.com/office/drawing/2014/main" id="{0523660D-9E4D-A645-8D3B-90BF0D991243}"/>
              </a:ext>
            </a:extLst>
          </p:cNvPr>
          <p:cNvSpPr/>
          <p:nvPr/>
        </p:nvSpPr>
        <p:spPr>
          <a:xfrm>
            <a:off x="4816698" y="1993745"/>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Programming Language / Runtime</a:t>
            </a:r>
          </a:p>
        </p:txBody>
      </p:sp>
      <p:sp>
        <p:nvSpPr>
          <p:cNvPr id="14" name="Rounded Rectangle 13">
            <a:extLst>
              <a:ext uri="{FF2B5EF4-FFF2-40B4-BE49-F238E27FC236}">
                <a16:creationId xmlns:a16="http://schemas.microsoft.com/office/drawing/2014/main" id="{E822D7A9-7CBB-7B42-9C56-D016F985274C}"/>
              </a:ext>
            </a:extLst>
          </p:cNvPr>
          <p:cNvSpPr/>
          <p:nvPr/>
        </p:nvSpPr>
        <p:spPr>
          <a:xfrm>
            <a:off x="4814552" y="1620099"/>
            <a:ext cx="3477295" cy="32197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Applications</a:t>
            </a:r>
          </a:p>
        </p:txBody>
      </p:sp>
      <p:sp>
        <p:nvSpPr>
          <p:cNvPr id="16" name="TextBox 15">
            <a:extLst>
              <a:ext uri="{FF2B5EF4-FFF2-40B4-BE49-F238E27FC236}">
                <a16:creationId xmlns:a16="http://schemas.microsoft.com/office/drawing/2014/main" id="{E26D09C7-3775-514B-8E8E-954E82BC904A}"/>
              </a:ext>
            </a:extLst>
          </p:cNvPr>
          <p:cNvSpPr txBox="1"/>
          <p:nvPr/>
        </p:nvSpPr>
        <p:spPr>
          <a:xfrm>
            <a:off x="733914" y="1594824"/>
            <a:ext cx="2988062" cy="369332"/>
          </a:xfrm>
          <a:prstGeom prst="rect">
            <a:avLst/>
          </a:prstGeom>
          <a:noFill/>
        </p:spPr>
        <p:txBody>
          <a:bodyPr wrap="none" rtlCol="0">
            <a:spAutoFit/>
          </a:bodyPr>
          <a:lstStyle/>
          <a:p>
            <a:r>
              <a:rPr lang="en-US" dirty="0">
                <a:latin typeface="Seravek Light"/>
                <a:cs typeface="Seravek Light"/>
              </a:rPr>
              <a:t>If I only want to build these…</a:t>
            </a:r>
          </a:p>
        </p:txBody>
      </p:sp>
      <p:sp>
        <p:nvSpPr>
          <p:cNvPr id="17" name="TextBox 16">
            <a:extLst>
              <a:ext uri="{FF2B5EF4-FFF2-40B4-BE49-F238E27FC236}">
                <a16:creationId xmlns:a16="http://schemas.microsoft.com/office/drawing/2014/main" id="{271A0D5B-5E84-6D4C-94E6-5A562590351B}"/>
              </a:ext>
            </a:extLst>
          </p:cNvPr>
          <p:cNvSpPr txBox="1"/>
          <p:nvPr/>
        </p:nvSpPr>
        <p:spPr>
          <a:xfrm>
            <a:off x="1666026" y="3124926"/>
            <a:ext cx="2514278" cy="646331"/>
          </a:xfrm>
          <a:prstGeom prst="rect">
            <a:avLst/>
          </a:prstGeom>
          <a:noFill/>
        </p:spPr>
        <p:txBody>
          <a:bodyPr wrap="none" rtlCol="0">
            <a:spAutoFit/>
          </a:bodyPr>
          <a:lstStyle/>
          <a:p>
            <a:r>
              <a:rPr lang="en-US" dirty="0">
                <a:latin typeface="Seravek Light"/>
                <a:cs typeface="Seravek Light"/>
              </a:rPr>
              <a:t>…why do I need to know</a:t>
            </a:r>
          </a:p>
          <a:p>
            <a:pPr algn="r"/>
            <a:r>
              <a:rPr lang="en-US" dirty="0">
                <a:latin typeface="Seravek Light"/>
                <a:cs typeface="Seravek Light"/>
              </a:rPr>
              <a:t>about any of this?</a:t>
            </a:r>
          </a:p>
        </p:txBody>
      </p:sp>
      <p:sp>
        <p:nvSpPr>
          <p:cNvPr id="15" name="Right Arrow 14">
            <a:extLst>
              <a:ext uri="{FF2B5EF4-FFF2-40B4-BE49-F238E27FC236}">
                <a16:creationId xmlns:a16="http://schemas.microsoft.com/office/drawing/2014/main" id="{14DBB26E-1D1C-6544-859C-33772612E9DB}"/>
              </a:ext>
            </a:extLst>
          </p:cNvPr>
          <p:cNvSpPr/>
          <p:nvPr/>
        </p:nvSpPr>
        <p:spPr>
          <a:xfrm>
            <a:off x="3792828" y="1703010"/>
            <a:ext cx="1021724" cy="114446"/>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dirty="0"/>
          </a:p>
        </p:txBody>
      </p:sp>
      <p:sp>
        <p:nvSpPr>
          <p:cNvPr id="3" name="Left Brace 2">
            <a:extLst>
              <a:ext uri="{FF2B5EF4-FFF2-40B4-BE49-F238E27FC236}">
                <a16:creationId xmlns:a16="http://schemas.microsoft.com/office/drawing/2014/main" id="{5FE9A476-F1CC-1E4B-B7AA-2A83DF7EA879}"/>
              </a:ext>
            </a:extLst>
          </p:cNvPr>
          <p:cNvSpPr/>
          <p:nvPr/>
        </p:nvSpPr>
        <p:spPr>
          <a:xfrm>
            <a:off x="4303690" y="2420126"/>
            <a:ext cx="310561" cy="2003767"/>
          </a:xfrm>
          <a:prstGeom prst="leftBrace">
            <a:avLst>
              <a:gd name="adj1" fmla="val 47968"/>
              <a:gd name="adj2" fmla="val 50000"/>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6529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5"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C996BF-4CAD-F042-9DD1-0B41A7FDCB6A}"/>
              </a:ext>
            </a:extLst>
          </p:cNvPr>
          <p:cNvSpPr/>
          <p:nvPr/>
        </p:nvSpPr>
        <p:spPr>
          <a:xfrm>
            <a:off x="7542019" y="3213428"/>
            <a:ext cx="913254" cy="351692"/>
          </a:xfrm>
          <a:prstGeom prst="rect">
            <a:avLst/>
          </a:prstGeom>
          <a:solidFill>
            <a:srgbClr val="FFFF00">
              <a:alpha val="7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63BB530-D468-7D49-BA26-442CB7D1318D}"/>
              </a:ext>
            </a:extLst>
          </p:cNvPr>
          <p:cNvSpPr/>
          <p:nvPr/>
        </p:nvSpPr>
        <p:spPr>
          <a:xfrm>
            <a:off x="3092538" y="3214081"/>
            <a:ext cx="869865" cy="334106"/>
          </a:xfrm>
          <a:prstGeom prst="rect">
            <a:avLst/>
          </a:prstGeom>
          <a:solidFill>
            <a:srgbClr val="FFFF00">
              <a:alpha val="70196"/>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F9DDC3-AB0F-C949-BE3E-15CE9FF8372B}"/>
              </a:ext>
            </a:extLst>
          </p:cNvPr>
          <p:cNvSpPr>
            <a:spLocks noGrp="1"/>
          </p:cNvSpPr>
          <p:nvPr>
            <p:ph type="title"/>
          </p:nvPr>
        </p:nvSpPr>
        <p:spPr/>
        <p:txBody>
          <a:bodyPr/>
          <a:lstStyle/>
          <a:p>
            <a:r>
              <a:rPr lang="en-US" dirty="0"/>
              <a:t>The real world is full of </a:t>
            </a:r>
            <a:r>
              <a:rPr lang="en-US" dirty="0">
                <a:solidFill>
                  <a:schemeClr val="accent4"/>
                </a:solidFill>
              </a:rPr>
              <a:t>leaky abstractions</a:t>
            </a:r>
            <a:endParaRPr lang="en-US" dirty="0"/>
          </a:p>
        </p:txBody>
      </p:sp>
      <p:sp>
        <p:nvSpPr>
          <p:cNvPr id="3" name="Content Placeholder 2">
            <a:extLst>
              <a:ext uri="{FF2B5EF4-FFF2-40B4-BE49-F238E27FC236}">
                <a16:creationId xmlns:a16="http://schemas.microsoft.com/office/drawing/2014/main" id="{E893EEAD-FB04-9F4C-BE0F-940329FD6459}"/>
              </a:ext>
            </a:extLst>
          </p:cNvPr>
          <p:cNvSpPr>
            <a:spLocks noGrp="1"/>
          </p:cNvSpPr>
          <p:nvPr>
            <p:ph idx="1"/>
          </p:nvPr>
        </p:nvSpPr>
        <p:spPr>
          <a:xfrm>
            <a:off x="457200" y="1200151"/>
            <a:ext cx="8229600" cy="758176"/>
          </a:xfrm>
        </p:spPr>
        <p:txBody>
          <a:bodyPr>
            <a:normAutofit lnSpcReduction="10000"/>
          </a:bodyPr>
          <a:lstStyle/>
          <a:p>
            <a:r>
              <a:rPr lang="en-US" b="1" dirty="0"/>
              <a:t>Goal:</a:t>
            </a:r>
            <a:r>
              <a:rPr lang="en-US" dirty="0"/>
              <a:t> Sum up all the entries of a two dimensional array</a:t>
            </a:r>
          </a:p>
          <a:p>
            <a:r>
              <a:rPr lang="en-US" dirty="0"/>
              <a:t>Which of these implementations is faster?</a:t>
            </a:r>
          </a:p>
        </p:txBody>
      </p:sp>
      <p:sp>
        <p:nvSpPr>
          <p:cNvPr id="4" name="Slide Number Placeholder 3">
            <a:extLst>
              <a:ext uri="{FF2B5EF4-FFF2-40B4-BE49-F238E27FC236}">
                <a16:creationId xmlns:a16="http://schemas.microsoft.com/office/drawing/2014/main" id="{D47C2530-401B-2B46-A1C0-966505276C85}"/>
              </a:ext>
            </a:extLst>
          </p:cNvPr>
          <p:cNvSpPr>
            <a:spLocks noGrp="1"/>
          </p:cNvSpPr>
          <p:nvPr>
            <p:ph type="sldNum" sz="quarter" idx="12"/>
          </p:nvPr>
        </p:nvSpPr>
        <p:spPr/>
        <p:txBody>
          <a:bodyPr/>
          <a:lstStyle/>
          <a:p>
            <a:fld id="{434A358D-2637-E146-A3BD-05BD470B507B}" type="slidenum">
              <a:rPr lang="en-US" smtClean="0"/>
              <a:t>8</a:t>
            </a:fld>
            <a:endParaRPr lang="en-US"/>
          </a:p>
        </p:txBody>
      </p:sp>
      <p:sp>
        <p:nvSpPr>
          <p:cNvPr id="5" name="TextBox 4">
            <a:extLst>
              <a:ext uri="{FF2B5EF4-FFF2-40B4-BE49-F238E27FC236}">
                <a16:creationId xmlns:a16="http://schemas.microsoft.com/office/drawing/2014/main" id="{53B7C539-D2DE-064D-8C5E-92975707E642}"/>
              </a:ext>
            </a:extLst>
          </p:cNvPr>
          <p:cNvSpPr txBox="1"/>
          <p:nvPr/>
        </p:nvSpPr>
        <p:spPr>
          <a:xfrm>
            <a:off x="539231" y="1959459"/>
            <a:ext cx="4011034" cy="2062103"/>
          </a:xfrm>
          <a:prstGeom prst="rect">
            <a:avLst/>
          </a:prstGeom>
          <a:solidFill>
            <a:schemeClr val="bg1">
              <a:lumMod val="85000"/>
              <a:alpha val="14000"/>
            </a:schemeClr>
          </a:solidFill>
        </p:spPr>
        <p:txBody>
          <a:bodyPr wrap="square" rtlCol="0">
            <a:spAutoFit/>
          </a:bodyPr>
          <a:lstStyle/>
          <a:p>
            <a:r>
              <a:rPr lang="en-US" sz="1600" dirty="0" err="1">
                <a:solidFill>
                  <a:srgbClr val="B00040"/>
                </a:solidFill>
                <a:latin typeface="Courier" pitchFamily="2" charset="0"/>
              </a:rPr>
              <a:t>int</a:t>
            </a:r>
            <a:r>
              <a:rPr lang="en-US" sz="1600" dirty="0">
                <a:latin typeface="Courier" pitchFamily="2" charset="0"/>
              </a:rPr>
              <a:t> </a:t>
            </a:r>
            <a:r>
              <a:rPr lang="en-US" sz="1600" dirty="0" err="1">
                <a:latin typeface="Courier" pitchFamily="2" charset="0"/>
              </a:rPr>
              <a:t>twoDarray</a:t>
            </a:r>
            <a:r>
              <a:rPr lang="en-US" sz="1600" dirty="0">
                <a:latin typeface="Courier" pitchFamily="2" charset="0"/>
              </a:rPr>
              <a:t>[</a:t>
            </a:r>
            <a:r>
              <a:rPr lang="en-US" sz="1600" dirty="0">
                <a:solidFill>
                  <a:srgbClr val="666666"/>
                </a:solidFill>
                <a:latin typeface="Courier" pitchFamily="2" charset="0"/>
              </a:rPr>
              <a:t>256</a:t>
            </a:r>
            <a:r>
              <a:rPr lang="en-US" sz="1600" dirty="0">
                <a:latin typeface="Courier" pitchFamily="2" charset="0"/>
              </a:rPr>
              <a:t>][</a:t>
            </a:r>
            <a:r>
              <a:rPr lang="en-US" sz="1600" dirty="0">
                <a:solidFill>
                  <a:srgbClr val="666666"/>
                </a:solidFill>
                <a:latin typeface="Courier" pitchFamily="2" charset="0"/>
              </a:rPr>
              <a:t>256</a:t>
            </a:r>
            <a:r>
              <a:rPr lang="en-US" sz="1600" dirty="0">
                <a:latin typeface="Courier" pitchFamily="2" charset="0"/>
              </a:rPr>
              <a:t>];</a:t>
            </a:r>
          </a:p>
          <a:p>
            <a:r>
              <a:rPr lang="en-US" sz="1600" dirty="0" err="1">
                <a:solidFill>
                  <a:srgbClr val="B00040"/>
                </a:solidFill>
                <a:latin typeface="Courier" pitchFamily="2" charset="0"/>
              </a:rPr>
              <a:t>int</a:t>
            </a:r>
            <a:r>
              <a:rPr lang="en-US" sz="1600" dirty="0">
                <a:latin typeface="Courier" pitchFamily="2" charset="0"/>
              </a:rPr>
              <a:t> sum </a:t>
            </a:r>
            <a:r>
              <a:rPr lang="en-US" sz="1600" dirty="0">
                <a:solidFill>
                  <a:srgbClr val="666666"/>
                </a:solidFill>
                <a:latin typeface="Courier" pitchFamily="2" charset="0"/>
              </a:rPr>
              <a:t>=</a:t>
            </a:r>
            <a:r>
              <a:rPr lang="en-US" sz="1600" dirty="0">
                <a:latin typeface="Courier" pitchFamily="2" charset="0"/>
              </a:rPr>
              <a:t> </a:t>
            </a:r>
            <a:r>
              <a:rPr lang="en-US" sz="1600" dirty="0">
                <a:solidFill>
                  <a:srgbClr val="666666"/>
                </a:solidFill>
                <a:latin typeface="Courier" pitchFamily="2" charset="0"/>
              </a:rPr>
              <a:t>0</a:t>
            </a:r>
            <a:r>
              <a:rPr lang="en-US" sz="1600" dirty="0">
                <a:latin typeface="Courier" pitchFamily="2" charset="0"/>
              </a:rPr>
              <a:t>;</a:t>
            </a:r>
          </a:p>
          <a:p>
            <a:endParaRPr lang="en-US" sz="1600" dirty="0">
              <a:latin typeface="Courier" pitchFamily="2" charset="0"/>
            </a:endParaRPr>
          </a:p>
          <a:p>
            <a:r>
              <a:rPr lang="en-US" sz="1600" b="1" dirty="0">
                <a:solidFill>
                  <a:srgbClr val="008000"/>
                </a:solidFill>
                <a:latin typeface="Courier" pitchFamily="2" charset="0"/>
              </a:rPr>
              <a:t>for</a:t>
            </a:r>
            <a:r>
              <a:rPr lang="en-US" sz="1600" dirty="0">
                <a:latin typeface="Courier" pitchFamily="2" charset="0"/>
              </a:rPr>
              <a:t> (</a:t>
            </a:r>
            <a:r>
              <a:rPr lang="en-US" sz="1600" dirty="0" err="1">
                <a:solidFill>
                  <a:srgbClr val="B00040"/>
                </a:solidFill>
                <a:latin typeface="Courier" pitchFamily="2" charset="0"/>
              </a:rPr>
              <a:t>int</a:t>
            </a:r>
            <a:r>
              <a:rPr lang="en-US" sz="1600" dirty="0">
                <a:latin typeface="Courier" pitchFamily="2" charset="0"/>
              </a:rPr>
              <a:t> </a:t>
            </a:r>
            <a:r>
              <a:rPr lang="en-US" sz="1600" dirty="0" err="1">
                <a:latin typeface="Courier" pitchFamily="2" charset="0"/>
              </a:rPr>
              <a:t>i</a:t>
            </a:r>
            <a:r>
              <a:rPr lang="en-US" sz="1600" dirty="0">
                <a:solidFill>
                  <a:srgbClr val="666666"/>
                </a:solidFill>
                <a:latin typeface="Courier" pitchFamily="2" charset="0"/>
              </a:rPr>
              <a:t>=0</a:t>
            </a:r>
            <a:r>
              <a:rPr lang="en-US" sz="1600" dirty="0">
                <a:latin typeface="Courier" pitchFamily="2" charset="0"/>
              </a:rPr>
              <a:t>; </a:t>
            </a:r>
            <a:r>
              <a:rPr lang="en-US" sz="1600" dirty="0" err="1">
                <a:latin typeface="Courier" pitchFamily="2" charset="0"/>
              </a:rPr>
              <a:t>i</a:t>
            </a:r>
            <a:r>
              <a:rPr lang="en-US" sz="1600" dirty="0">
                <a:solidFill>
                  <a:srgbClr val="666666"/>
                </a:solidFill>
                <a:latin typeface="Courier" pitchFamily="2" charset="0"/>
              </a:rPr>
              <a:t>&lt;256</a:t>
            </a:r>
            <a:r>
              <a:rPr lang="en-US" sz="1600" dirty="0">
                <a:latin typeface="Courier" pitchFamily="2" charset="0"/>
              </a:rPr>
              <a:t>; </a:t>
            </a:r>
            <a:r>
              <a:rPr lang="en-US" sz="1600" dirty="0" err="1">
                <a:latin typeface="Courier" pitchFamily="2" charset="0"/>
              </a:rPr>
              <a:t>i</a:t>
            </a:r>
            <a:r>
              <a:rPr lang="en-US" sz="1600" dirty="0">
                <a:solidFill>
                  <a:srgbClr val="666666"/>
                </a:solidFill>
                <a:latin typeface="Courier" pitchFamily="2" charset="0"/>
              </a:rPr>
              <a:t>++</a:t>
            </a:r>
            <a:r>
              <a:rPr lang="en-US" sz="1600" dirty="0">
                <a:latin typeface="Courier" pitchFamily="2" charset="0"/>
              </a:rPr>
              <a:t>) {</a:t>
            </a:r>
          </a:p>
          <a:p>
            <a:r>
              <a:rPr lang="en-US" sz="1600" dirty="0">
                <a:latin typeface="Courier" pitchFamily="2" charset="0"/>
              </a:rPr>
              <a:t>  </a:t>
            </a:r>
            <a:r>
              <a:rPr lang="en-US" sz="1600" b="1" dirty="0">
                <a:solidFill>
                  <a:srgbClr val="008000"/>
                </a:solidFill>
                <a:latin typeface="Courier" pitchFamily="2" charset="0"/>
              </a:rPr>
              <a:t>for</a:t>
            </a:r>
            <a:r>
              <a:rPr lang="en-US" sz="1600" dirty="0">
                <a:latin typeface="Courier" pitchFamily="2" charset="0"/>
              </a:rPr>
              <a:t> (</a:t>
            </a:r>
            <a:r>
              <a:rPr lang="en-US" sz="1600" dirty="0" err="1">
                <a:solidFill>
                  <a:srgbClr val="B00040"/>
                </a:solidFill>
                <a:latin typeface="Courier" pitchFamily="2" charset="0"/>
              </a:rPr>
              <a:t>int</a:t>
            </a:r>
            <a:r>
              <a:rPr lang="en-US" sz="1600" dirty="0">
                <a:latin typeface="Courier" pitchFamily="2" charset="0"/>
              </a:rPr>
              <a:t> j</a:t>
            </a:r>
            <a:r>
              <a:rPr lang="en-US" sz="1600" dirty="0">
                <a:solidFill>
                  <a:srgbClr val="666666"/>
                </a:solidFill>
                <a:latin typeface="Courier" pitchFamily="2" charset="0"/>
              </a:rPr>
              <a:t>=0</a:t>
            </a:r>
            <a:r>
              <a:rPr lang="en-US" sz="1600" dirty="0">
                <a:latin typeface="Courier" pitchFamily="2" charset="0"/>
              </a:rPr>
              <a:t>; j</a:t>
            </a:r>
            <a:r>
              <a:rPr lang="en-US" sz="1600" dirty="0">
                <a:solidFill>
                  <a:srgbClr val="666666"/>
                </a:solidFill>
                <a:latin typeface="Courier" pitchFamily="2" charset="0"/>
              </a:rPr>
              <a:t>&lt;256</a:t>
            </a:r>
            <a:r>
              <a:rPr lang="en-US" sz="1600" dirty="0">
                <a:latin typeface="Courier" pitchFamily="2" charset="0"/>
              </a:rPr>
              <a:t>; </a:t>
            </a:r>
            <a:r>
              <a:rPr lang="en-US" sz="1600" dirty="0" err="1">
                <a:latin typeface="Courier" pitchFamily="2" charset="0"/>
              </a:rPr>
              <a:t>j</a:t>
            </a:r>
            <a:r>
              <a:rPr lang="en-US" sz="1600" dirty="0" err="1">
                <a:solidFill>
                  <a:srgbClr val="666666"/>
                </a:solidFill>
                <a:latin typeface="Courier" pitchFamily="2" charset="0"/>
              </a:rPr>
              <a:t>++</a:t>
            </a:r>
            <a:r>
              <a:rPr lang="en-US" sz="1600" dirty="0">
                <a:latin typeface="Courier" pitchFamily="2" charset="0"/>
              </a:rPr>
              <a:t>) {</a:t>
            </a:r>
          </a:p>
          <a:p>
            <a:r>
              <a:rPr lang="en-US" sz="1600" dirty="0">
                <a:latin typeface="Courier" pitchFamily="2" charset="0"/>
              </a:rPr>
              <a:t>    sum </a:t>
            </a:r>
            <a:r>
              <a:rPr lang="en-US" sz="1600" dirty="0">
                <a:solidFill>
                  <a:srgbClr val="666666"/>
                </a:solidFill>
                <a:latin typeface="Courier" pitchFamily="2" charset="0"/>
              </a:rPr>
              <a:t>+=</a:t>
            </a:r>
            <a:r>
              <a:rPr lang="en-US" sz="1600" dirty="0">
                <a:latin typeface="Courier" pitchFamily="2" charset="0"/>
              </a:rPr>
              <a:t> </a:t>
            </a:r>
            <a:r>
              <a:rPr lang="en-US" sz="1600" dirty="0" err="1">
                <a:latin typeface="Courier" pitchFamily="2" charset="0"/>
              </a:rPr>
              <a:t>twoDarray</a:t>
            </a:r>
            <a:r>
              <a:rPr lang="en-US" sz="1600" dirty="0">
                <a:latin typeface="Courier" pitchFamily="2" charset="0"/>
              </a:rPr>
              <a:t>[</a:t>
            </a:r>
            <a:r>
              <a:rPr lang="en-US" sz="1600" dirty="0" err="1">
                <a:latin typeface="Courier" pitchFamily="2" charset="0"/>
              </a:rPr>
              <a:t>i</a:t>
            </a:r>
            <a:r>
              <a:rPr lang="en-US" sz="1600" dirty="0">
                <a:latin typeface="Courier" pitchFamily="2" charset="0"/>
              </a:rPr>
              <a:t>][j];</a:t>
            </a:r>
          </a:p>
          <a:p>
            <a:r>
              <a:rPr lang="en-US" sz="1600" dirty="0">
                <a:latin typeface="Courier" pitchFamily="2" charset="0"/>
              </a:rPr>
              <a:t>  }</a:t>
            </a:r>
          </a:p>
          <a:p>
            <a:r>
              <a:rPr lang="en-US" sz="1600" dirty="0">
                <a:latin typeface="Courier" pitchFamily="2" charset="0"/>
              </a:rPr>
              <a:t>}</a:t>
            </a:r>
          </a:p>
        </p:txBody>
      </p:sp>
      <p:sp>
        <p:nvSpPr>
          <p:cNvPr id="6" name="TextBox 5">
            <a:extLst>
              <a:ext uri="{FF2B5EF4-FFF2-40B4-BE49-F238E27FC236}">
                <a16:creationId xmlns:a16="http://schemas.microsoft.com/office/drawing/2014/main" id="{8ADE3E34-A0D5-9540-8E1B-B1491272C945}"/>
              </a:ext>
            </a:extLst>
          </p:cNvPr>
          <p:cNvSpPr txBox="1"/>
          <p:nvPr/>
        </p:nvSpPr>
        <p:spPr>
          <a:xfrm>
            <a:off x="4997503" y="1968249"/>
            <a:ext cx="3764172" cy="2062103"/>
          </a:xfrm>
          <a:prstGeom prst="rect">
            <a:avLst/>
          </a:prstGeom>
          <a:solidFill>
            <a:schemeClr val="bg1">
              <a:lumMod val="85000"/>
              <a:alpha val="15000"/>
            </a:schemeClr>
          </a:solidFill>
        </p:spPr>
        <p:txBody>
          <a:bodyPr wrap="none" rtlCol="0">
            <a:spAutoFit/>
          </a:bodyPr>
          <a:lstStyle/>
          <a:p>
            <a:r>
              <a:rPr lang="en-US" sz="1600" dirty="0" err="1">
                <a:solidFill>
                  <a:srgbClr val="B00040"/>
                </a:solidFill>
                <a:latin typeface="Courier" pitchFamily="2" charset="0"/>
              </a:rPr>
              <a:t>int</a:t>
            </a:r>
            <a:r>
              <a:rPr lang="en-US" sz="1600" dirty="0">
                <a:latin typeface="Courier" pitchFamily="2" charset="0"/>
              </a:rPr>
              <a:t> </a:t>
            </a:r>
            <a:r>
              <a:rPr lang="en-US" sz="1600" dirty="0" err="1">
                <a:latin typeface="Courier" pitchFamily="2" charset="0"/>
              </a:rPr>
              <a:t>twoDarray</a:t>
            </a:r>
            <a:r>
              <a:rPr lang="en-US" sz="1600" dirty="0">
                <a:latin typeface="Courier" pitchFamily="2" charset="0"/>
              </a:rPr>
              <a:t>[</a:t>
            </a:r>
            <a:r>
              <a:rPr lang="en-US" sz="1600" dirty="0">
                <a:solidFill>
                  <a:srgbClr val="666666"/>
                </a:solidFill>
                <a:latin typeface="Courier" pitchFamily="2" charset="0"/>
              </a:rPr>
              <a:t>256</a:t>
            </a:r>
            <a:r>
              <a:rPr lang="en-US" sz="1600" dirty="0">
                <a:latin typeface="Courier" pitchFamily="2" charset="0"/>
              </a:rPr>
              <a:t>][</a:t>
            </a:r>
            <a:r>
              <a:rPr lang="en-US" sz="1600" dirty="0">
                <a:solidFill>
                  <a:srgbClr val="666666"/>
                </a:solidFill>
                <a:latin typeface="Courier" pitchFamily="2" charset="0"/>
              </a:rPr>
              <a:t>256</a:t>
            </a:r>
            <a:r>
              <a:rPr lang="en-US" sz="1600" dirty="0">
                <a:latin typeface="Courier" pitchFamily="2" charset="0"/>
              </a:rPr>
              <a:t>];</a:t>
            </a:r>
          </a:p>
          <a:p>
            <a:r>
              <a:rPr lang="en-US" sz="1600" dirty="0" err="1">
                <a:solidFill>
                  <a:srgbClr val="B00040"/>
                </a:solidFill>
                <a:latin typeface="Courier" pitchFamily="2" charset="0"/>
              </a:rPr>
              <a:t>int</a:t>
            </a:r>
            <a:r>
              <a:rPr lang="en-US" sz="1600" dirty="0">
                <a:latin typeface="Courier" pitchFamily="2" charset="0"/>
              </a:rPr>
              <a:t> sum </a:t>
            </a:r>
            <a:r>
              <a:rPr lang="en-US" sz="1600" dirty="0">
                <a:solidFill>
                  <a:srgbClr val="666666"/>
                </a:solidFill>
                <a:latin typeface="Courier" pitchFamily="2" charset="0"/>
              </a:rPr>
              <a:t>=</a:t>
            </a:r>
            <a:r>
              <a:rPr lang="en-US" sz="1600" dirty="0">
                <a:latin typeface="Courier" pitchFamily="2" charset="0"/>
              </a:rPr>
              <a:t> </a:t>
            </a:r>
            <a:r>
              <a:rPr lang="en-US" sz="1600" dirty="0">
                <a:solidFill>
                  <a:srgbClr val="666666"/>
                </a:solidFill>
                <a:latin typeface="Courier" pitchFamily="2" charset="0"/>
              </a:rPr>
              <a:t>0</a:t>
            </a:r>
            <a:r>
              <a:rPr lang="en-US" sz="1600" dirty="0">
                <a:latin typeface="Courier" pitchFamily="2" charset="0"/>
              </a:rPr>
              <a:t>;</a:t>
            </a:r>
          </a:p>
          <a:p>
            <a:endParaRPr lang="en-US" sz="1600" dirty="0">
              <a:latin typeface="Courier" pitchFamily="2" charset="0"/>
            </a:endParaRPr>
          </a:p>
          <a:p>
            <a:r>
              <a:rPr lang="en-US" sz="1600" b="1" dirty="0">
                <a:solidFill>
                  <a:srgbClr val="008000"/>
                </a:solidFill>
                <a:latin typeface="Courier" pitchFamily="2" charset="0"/>
              </a:rPr>
              <a:t>for</a:t>
            </a:r>
            <a:r>
              <a:rPr lang="en-US" sz="1600" dirty="0">
                <a:latin typeface="Courier" pitchFamily="2" charset="0"/>
              </a:rPr>
              <a:t> (</a:t>
            </a:r>
            <a:r>
              <a:rPr lang="en-US" sz="1600" dirty="0" err="1">
                <a:solidFill>
                  <a:srgbClr val="B00040"/>
                </a:solidFill>
                <a:latin typeface="Courier" pitchFamily="2" charset="0"/>
              </a:rPr>
              <a:t>int</a:t>
            </a:r>
            <a:r>
              <a:rPr lang="en-US" sz="1600" dirty="0">
                <a:latin typeface="Courier" pitchFamily="2" charset="0"/>
              </a:rPr>
              <a:t> </a:t>
            </a:r>
            <a:r>
              <a:rPr lang="en-US" sz="1600" dirty="0" err="1">
                <a:latin typeface="Courier" pitchFamily="2" charset="0"/>
              </a:rPr>
              <a:t>i</a:t>
            </a:r>
            <a:r>
              <a:rPr lang="en-US" sz="1600" dirty="0">
                <a:solidFill>
                  <a:srgbClr val="666666"/>
                </a:solidFill>
                <a:latin typeface="Courier" pitchFamily="2" charset="0"/>
              </a:rPr>
              <a:t>=0</a:t>
            </a:r>
            <a:r>
              <a:rPr lang="en-US" sz="1600" dirty="0">
                <a:latin typeface="Courier" pitchFamily="2" charset="0"/>
              </a:rPr>
              <a:t>; </a:t>
            </a:r>
            <a:r>
              <a:rPr lang="en-US" sz="1600" dirty="0" err="1">
                <a:latin typeface="Courier" pitchFamily="2" charset="0"/>
              </a:rPr>
              <a:t>i</a:t>
            </a:r>
            <a:r>
              <a:rPr lang="en-US" sz="1600" dirty="0">
                <a:solidFill>
                  <a:srgbClr val="666666"/>
                </a:solidFill>
                <a:latin typeface="Courier" pitchFamily="2" charset="0"/>
              </a:rPr>
              <a:t>&lt;256</a:t>
            </a:r>
            <a:r>
              <a:rPr lang="en-US" sz="1600" dirty="0">
                <a:latin typeface="Courier" pitchFamily="2" charset="0"/>
              </a:rPr>
              <a:t>; </a:t>
            </a:r>
            <a:r>
              <a:rPr lang="en-US" sz="1600" dirty="0" err="1">
                <a:latin typeface="Courier" pitchFamily="2" charset="0"/>
              </a:rPr>
              <a:t>i</a:t>
            </a:r>
            <a:r>
              <a:rPr lang="en-US" sz="1600" dirty="0">
                <a:solidFill>
                  <a:srgbClr val="666666"/>
                </a:solidFill>
                <a:latin typeface="Courier" pitchFamily="2" charset="0"/>
              </a:rPr>
              <a:t>++</a:t>
            </a:r>
            <a:r>
              <a:rPr lang="en-US" sz="1600" dirty="0">
                <a:latin typeface="Courier" pitchFamily="2" charset="0"/>
              </a:rPr>
              <a:t>) {</a:t>
            </a:r>
          </a:p>
          <a:p>
            <a:r>
              <a:rPr lang="en-US" sz="1600" dirty="0">
                <a:latin typeface="Courier" pitchFamily="2" charset="0"/>
              </a:rPr>
              <a:t>  </a:t>
            </a:r>
            <a:r>
              <a:rPr lang="en-US" sz="1600" b="1" dirty="0">
                <a:solidFill>
                  <a:srgbClr val="008000"/>
                </a:solidFill>
                <a:latin typeface="Courier" pitchFamily="2" charset="0"/>
              </a:rPr>
              <a:t>for</a:t>
            </a:r>
            <a:r>
              <a:rPr lang="en-US" sz="1600" dirty="0">
                <a:latin typeface="Courier" pitchFamily="2" charset="0"/>
              </a:rPr>
              <a:t> (</a:t>
            </a:r>
            <a:r>
              <a:rPr lang="en-US" sz="1600" dirty="0" err="1">
                <a:solidFill>
                  <a:srgbClr val="B00040"/>
                </a:solidFill>
                <a:latin typeface="Courier" pitchFamily="2" charset="0"/>
              </a:rPr>
              <a:t>int</a:t>
            </a:r>
            <a:r>
              <a:rPr lang="en-US" sz="1600" dirty="0">
                <a:latin typeface="Courier" pitchFamily="2" charset="0"/>
              </a:rPr>
              <a:t> j</a:t>
            </a:r>
            <a:r>
              <a:rPr lang="en-US" sz="1600" dirty="0">
                <a:solidFill>
                  <a:srgbClr val="666666"/>
                </a:solidFill>
                <a:latin typeface="Courier" pitchFamily="2" charset="0"/>
              </a:rPr>
              <a:t>=0</a:t>
            </a:r>
            <a:r>
              <a:rPr lang="en-US" sz="1600" dirty="0">
                <a:latin typeface="Courier" pitchFamily="2" charset="0"/>
              </a:rPr>
              <a:t>; j</a:t>
            </a:r>
            <a:r>
              <a:rPr lang="en-US" sz="1600" dirty="0">
                <a:solidFill>
                  <a:srgbClr val="666666"/>
                </a:solidFill>
                <a:latin typeface="Courier" pitchFamily="2" charset="0"/>
              </a:rPr>
              <a:t>&lt;256</a:t>
            </a:r>
            <a:r>
              <a:rPr lang="en-US" sz="1600" dirty="0">
                <a:latin typeface="Courier" pitchFamily="2" charset="0"/>
              </a:rPr>
              <a:t>; </a:t>
            </a:r>
            <a:r>
              <a:rPr lang="en-US" sz="1600" dirty="0" err="1">
                <a:latin typeface="Courier" pitchFamily="2" charset="0"/>
              </a:rPr>
              <a:t>j</a:t>
            </a:r>
            <a:r>
              <a:rPr lang="en-US" sz="1600" dirty="0" err="1">
                <a:solidFill>
                  <a:srgbClr val="666666"/>
                </a:solidFill>
                <a:latin typeface="Courier" pitchFamily="2" charset="0"/>
              </a:rPr>
              <a:t>++</a:t>
            </a:r>
            <a:r>
              <a:rPr lang="en-US" sz="1600" dirty="0">
                <a:latin typeface="Courier" pitchFamily="2" charset="0"/>
              </a:rPr>
              <a:t>) {</a:t>
            </a:r>
          </a:p>
          <a:p>
            <a:r>
              <a:rPr lang="en-US" sz="1600" dirty="0">
                <a:latin typeface="Courier" pitchFamily="2" charset="0"/>
              </a:rPr>
              <a:t>    sum </a:t>
            </a:r>
            <a:r>
              <a:rPr lang="en-US" sz="1600" dirty="0">
                <a:solidFill>
                  <a:srgbClr val="666666"/>
                </a:solidFill>
                <a:latin typeface="Courier" pitchFamily="2" charset="0"/>
              </a:rPr>
              <a:t>+=</a:t>
            </a:r>
            <a:r>
              <a:rPr lang="en-US" sz="1600" dirty="0">
                <a:latin typeface="Courier" pitchFamily="2" charset="0"/>
              </a:rPr>
              <a:t> </a:t>
            </a:r>
            <a:r>
              <a:rPr lang="en-US" sz="1600" dirty="0" err="1">
                <a:latin typeface="Courier" pitchFamily="2" charset="0"/>
              </a:rPr>
              <a:t>twoDarray</a:t>
            </a:r>
            <a:r>
              <a:rPr lang="en-US" sz="1600" dirty="0">
                <a:latin typeface="Courier" pitchFamily="2" charset="0"/>
              </a:rPr>
              <a:t>[j][</a:t>
            </a:r>
            <a:r>
              <a:rPr lang="en-US" sz="1600" dirty="0" err="1">
                <a:latin typeface="Courier" pitchFamily="2" charset="0"/>
              </a:rPr>
              <a:t>i</a:t>
            </a:r>
            <a:r>
              <a:rPr lang="en-US" sz="1600" dirty="0">
                <a:latin typeface="Courier" pitchFamily="2" charset="0"/>
              </a:rPr>
              <a:t>];</a:t>
            </a:r>
          </a:p>
          <a:p>
            <a:r>
              <a:rPr lang="en-US" sz="1600" dirty="0">
                <a:latin typeface="Courier" pitchFamily="2" charset="0"/>
              </a:rPr>
              <a:t>  }</a:t>
            </a:r>
          </a:p>
          <a:p>
            <a:r>
              <a:rPr lang="en-US" sz="1600" dirty="0">
                <a:latin typeface="Courier" pitchFamily="2" charset="0"/>
              </a:rPr>
              <a:t>}</a:t>
            </a:r>
          </a:p>
        </p:txBody>
      </p:sp>
      <p:sp>
        <p:nvSpPr>
          <p:cNvPr id="9" name="TextBox 8">
            <a:extLst>
              <a:ext uri="{FF2B5EF4-FFF2-40B4-BE49-F238E27FC236}">
                <a16:creationId xmlns:a16="http://schemas.microsoft.com/office/drawing/2014/main" id="{141D8C56-59BB-3B41-A375-AB613159252D}"/>
              </a:ext>
            </a:extLst>
          </p:cNvPr>
          <p:cNvSpPr txBox="1"/>
          <p:nvPr/>
        </p:nvSpPr>
        <p:spPr>
          <a:xfrm>
            <a:off x="2085774" y="4015202"/>
            <a:ext cx="4972451" cy="769441"/>
          </a:xfrm>
          <a:prstGeom prst="rect">
            <a:avLst/>
          </a:prstGeom>
          <a:noFill/>
        </p:spPr>
        <p:txBody>
          <a:bodyPr wrap="none" rtlCol="0">
            <a:spAutoFit/>
          </a:bodyPr>
          <a:lstStyle/>
          <a:p>
            <a:r>
              <a:rPr lang="en-US" sz="4400" b="1" i="1" dirty="0">
                <a:solidFill>
                  <a:srgbClr val="FF0000"/>
                </a:solidFill>
                <a:latin typeface="Seravek Light"/>
                <a:cs typeface="Seravek Light"/>
              </a:rPr>
              <a:t>Answer: “It depends”</a:t>
            </a:r>
          </a:p>
        </p:txBody>
      </p:sp>
    </p:spTree>
    <p:extLst>
      <p:ext uri="{BB962C8B-B14F-4D97-AF65-F5344CB8AC3E}">
        <p14:creationId xmlns:p14="http://schemas.microsoft.com/office/powerpoint/2010/main" val="4976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74FF0-54E9-BF4B-9A63-4848110622C6}"/>
              </a:ext>
            </a:extLst>
          </p:cNvPr>
          <p:cNvSpPr>
            <a:spLocks noGrp="1"/>
          </p:cNvSpPr>
          <p:nvPr>
            <p:ph type="title"/>
          </p:nvPr>
        </p:nvSpPr>
        <p:spPr/>
        <p:txBody>
          <a:bodyPr/>
          <a:lstStyle/>
          <a:p>
            <a:r>
              <a:rPr lang="en-US" dirty="0"/>
              <a:t>Architects look across systems to find and improve inefficiencies – always valuable, sometimes critical…</a:t>
            </a:r>
          </a:p>
        </p:txBody>
      </p:sp>
      <p:sp>
        <p:nvSpPr>
          <p:cNvPr id="3" name="Content Placeholder 2">
            <a:extLst>
              <a:ext uri="{FF2B5EF4-FFF2-40B4-BE49-F238E27FC236}">
                <a16:creationId xmlns:a16="http://schemas.microsoft.com/office/drawing/2014/main" id="{35418207-7F52-814B-8581-D6DB5A253F53}"/>
              </a:ext>
            </a:extLst>
          </p:cNvPr>
          <p:cNvSpPr>
            <a:spLocks noGrp="1"/>
          </p:cNvSpPr>
          <p:nvPr>
            <p:ph idx="1"/>
          </p:nvPr>
        </p:nvSpPr>
        <p:spPr/>
        <p:txBody>
          <a:bodyPr/>
          <a:lstStyle/>
          <a:p>
            <a:r>
              <a:rPr lang="en-US" dirty="0"/>
              <a:t>What happens when workload changes overnight, and there’s no way to buy your way out of the problem?</a:t>
            </a:r>
          </a:p>
          <a:p>
            <a:pPr lvl="1"/>
            <a:r>
              <a:rPr lang="en-US" dirty="0"/>
              <a:t>Architects help to fix it</a:t>
            </a:r>
          </a:p>
        </p:txBody>
      </p:sp>
      <p:sp>
        <p:nvSpPr>
          <p:cNvPr id="4" name="Slide Number Placeholder 3">
            <a:extLst>
              <a:ext uri="{FF2B5EF4-FFF2-40B4-BE49-F238E27FC236}">
                <a16:creationId xmlns:a16="http://schemas.microsoft.com/office/drawing/2014/main" id="{01144774-AA7B-814E-B269-7191B8633E52}"/>
              </a:ext>
            </a:extLst>
          </p:cNvPr>
          <p:cNvSpPr>
            <a:spLocks noGrp="1"/>
          </p:cNvSpPr>
          <p:nvPr>
            <p:ph type="sldNum" sz="quarter" idx="12"/>
          </p:nvPr>
        </p:nvSpPr>
        <p:spPr/>
        <p:txBody>
          <a:bodyPr/>
          <a:lstStyle/>
          <a:p>
            <a:pPr algn="r"/>
            <a:fld id="{434A358D-2637-E146-A3BD-05BD470B507B}" type="slidenum">
              <a:rPr lang="en-US" smtClean="0"/>
              <a:pPr algn="r"/>
              <a:t>9</a:t>
            </a:fld>
            <a:endParaRPr lang="en-US" dirty="0"/>
          </a:p>
        </p:txBody>
      </p:sp>
      <p:pic>
        <p:nvPicPr>
          <p:cNvPr id="5" name="Picture 4">
            <a:extLst>
              <a:ext uri="{FF2B5EF4-FFF2-40B4-BE49-F238E27FC236}">
                <a16:creationId xmlns:a16="http://schemas.microsoft.com/office/drawing/2014/main" id="{48935D89-3337-314B-ADDC-D07F10A00608}"/>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9267" y="2275866"/>
            <a:ext cx="4309533" cy="1713893"/>
          </a:xfrm>
          <a:prstGeom prst="rect">
            <a:avLst/>
          </a:prstGeom>
          <a:ln>
            <a:solidFill>
              <a:schemeClr val="tx1"/>
            </a:solidFill>
          </a:ln>
        </p:spPr>
      </p:pic>
      <p:pic>
        <p:nvPicPr>
          <p:cNvPr id="8" name="Picture 7">
            <a:extLst>
              <a:ext uri="{FF2B5EF4-FFF2-40B4-BE49-F238E27FC236}">
                <a16:creationId xmlns:a16="http://schemas.microsoft.com/office/drawing/2014/main" id="{CA82EDB6-4BDF-A54F-9B1F-EE228A5B631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912533" y="2662022"/>
            <a:ext cx="6002867" cy="2481478"/>
          </a:xfrm>
          <a:prstGeom prst="rect">
            <a:avLst/>
          </a:prstGeom>
          <a:ln>
            <a:solidFill>
              <a:schemeClr val="tx1"/>
            </a:solidFill>
          </a:ln>
        </p:spPr>
      </p:pic>
      <p:pic>
        <p:nvPicPr>
          <p:cNvPr id="9" name="Picture 8">
            <a:extLst>
              <a:ext uri="{FF2B5EF4-FFF2-40B4-BE49-F238E27FC236}">
                <a16:creationId xmlns:a16="http://schemas.microsoft.com/office/drawing/2014/main" id="{D238B1E2-E30D-C14F-9D72-BA6441CFD7C7}"/>
              </a:ext>
            </a:extLst>
          </p:cNvPr>
          <p:cNvPicPr>
            <a:picLocks noChangeAspect="1"/>
          </p:cNvPicPr>
          <p:nvPr/>
        </p:nvPicPr>
        <p:blipFill>
          <a:blip r:embed="rId4"/>
          <a:stretch>
            <a:fillRect/>
          </a:stretch>
        </p:blipFill>
        <p:spPr>
          <a:xfrm>
            <a:off x="597356" y="2989073"/>
            <a:ext cx="4787444" cy="1646209"/>
          </a:xfrm>
          <a:prstGeom prst="rect">
            <a:avLst/>
          </a:prstGeom>
          <a:ln>
            <a:solidFill>
              <a:schemeClr val="tx1"/>
            </a:solidFill>
          </a:ln>
        </p:spPr>
      </p:pic>
    </p:spTree>
    <p:extLst>
      <p:ext uri="{BB962C8B-B14F-4D97-AF65-F5344CB8AC3E}">
        <p14:creationId xmlns:p14="http://schemas.microsoft.com/office/powerpoint/2010/main" val="226187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11.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ags/tag12.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13.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14.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15.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16.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17.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18.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19.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21.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22.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23.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24.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25.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26.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27.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28.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29.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31.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ags/tag32.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33.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34.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35.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36.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37.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38.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39.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4.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40.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41.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42.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43.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44.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45.xml><?xml version="1.0" encoding="utf-8"?>
<p:tagLst xmlns:a="http://schemas.openxmlformats.org/drawingml/2006/main" xmlns:r="http://schemas.openxmlformats.org/officeDocument/2006/relationships" xmlns:p="http://schemas.openxmlformats.org/presentationml/2006/main">
  <p:tag name="DVSHAPEID" val="ql3uVkrLww8tKgVXDOlXMQ"/>
</p:tagLst>
</file>

<file path=ppt/tags/tag46.xml><?xml version="1.0" encoding="utf-8"?>
<p:tagLst xmlns:a="http://schemas.openxmlformats.org/drawingml/2006/main" xmlns:r="http://schemas.openxmlformats.org/officeDocument/2006/relationships" xmlns:p="http://schemas.openxmlformats.org/presentationml/2006/main">
  <p:tag name="DVSHAPEID" val="fRy0FQHjPF4iHShFrliT6B"/>
</p:tagLst>
</file>

<file path=ppt/tags/tag47.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48.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49.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5.xml><?xml version="1.0" encoding="utf-8"?>
<p:tagLst xmlns:a="http://schemas.openxmlformats.org/drawingml/2006/main" xmlns:r="http://schemas.openxmlformats.org/officeDocument/2006/relationships" xmlns:p="http://schemas.openxmlformats.org/presentationml/2006/main">
  <p:tag name="DVSHAPEID" val="PlEFAUR6l4QJrO49QEgnwd"/>
</p:tagLst>
</file>

<file path=ppt/tags/tag50.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51.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ags/tag52.xml><?xml version="1.0" encoding="utf-8"?>
<p:tagLst xmlns:a="http://schemas.openxmlformats.org/drawingml/2006/main" xmlns:r="http://schemas.openxmlformats.org/officeDocument/2006/relationships" xmlns:p="http://schemas.openxmlformats.org/presentationml/2006/main">
  <p:tag name="DVSHAPEID" val="kwWdhj0K6qUDmebitac8ej"/>
</p:tagLst>
</file>

<file path=ppt/tags/tag53.xml><?xml version="1.0" encoding="utf-8"?>
<p:tagLst xmlns:a="http://schemas.openxmlformats.org/drawingml/2006/main" xmlns:r="http://schemas.openxmlformats.org/officeDocument/2006/relationships" xmlns:p="http://schemas.openxmlformats.org/presentationml/2006/main">
  <p:tag name="DVSHAPEID" val="6v4cGNtnSIxdBula80qMSF"/>
</p:tagLst>
</file>

<file path=ppt/tags/tag54.xml><?xml version="1.0" encoding="utf-8"?>
<p:tagLst xmlns:a="http://schemas.openxmlformats.org/drawingml/2006/main" xmlns:r="http://schemas.openxmlformats.org/officeDocument/2006/relationships" xmlns:p="http://schemas.openxmlformats.org/presentationml/2006/main">
  <p:tag name="DVSHAPEID" val="RBwbMAbwEwdluogz3Avpxg"/>
</p:tagLst>
</file>

<file path=ppt/tags/tag55.xml><?xml version="1.0" encoding="utf-8"?>
<p:tagLst xmlns:a="http://schemas.openxmlformats.org/drawingml/2006/main" xmlns:r="http://schemas.openxmlformats.org/officeDocument/2006/relationships" xmlns:p="http://schemas.openxmlformats.org/presentationml/2006/main">
  <p:tag name="DVSHAPEID" val="UkUi0BsXw4z21bx77tqd2f"/>
</p:tagLst>
</file>

<file path=ppt/tags/tag56.xml><?xml version="1.0" encoding="utf-8"?>
<p:tagLst xmlns:a="http://schemas.openxmlformats.org/drawingml/2006/main" xmlns:r="http://schemas.openxmlformats.org/officeDocument/2006/relationships" xmlns:p="http://schemas.openxmlformats.org/presentationml/2006/main">
  <p:tag name="DVSHAPEID" val="V8Yate8LXogjTjsgD0lI6X"/>
</p:tagLst>
</file>

<file path=ppt/tags/tag57.xml><?xml version="1.0" encoding="utf-8"?>
<p:tagLst xmlns:a="http://schemas.openxmlformats.org/drawingml/2006/main" xmlns:r="http://schemas.openxmlformats.org/officeDocument/2006/relationships" xmlns:p="http://schemas.openxmlformats.org/presentationml/2006/main">
  <p:tag name="DVSHAPEID" val="GWC2WtT3cz3ckdBtBrpiKy"/>
</p:tagLst>
</file>

<file path=ppt/tags/tag58.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59.xml><?xml version="1.0" encoding="utf-8"?>
<p:tagLst xmlns:a="http://schemas.openxmlformats.org/drawingml/2006/main" xmlns:r="http://schemas.openxmlformats.org/officeDocument/2006/relationships" xmlns:p="http://schemas.openxmlformats.org/presentationml/2006/main">
  <p:tag name="DVSHAPEID" val="bNv8aLkRFW7zhMizHtM5zZ"/>
</p:tagLst>
</file>

<file path=ppt/tags/tag6.xml><?xml version="1.0" encoding="utf-8"?>
<p:tagLst xmlns:a="http://schemas.openxmlformats.org/drawingml/2006/main" xmlns:r="http://schemas.openxmlformats.org/officeDocument/2006/relationships" xmlns:p="http://schemas.openxmlformats.org/presentationml/2006/main">
  <p:tag name="DVSHAPEID" val="e99jAiDkCqXkRi8WeXVoZN"/>
</p:tagLst>
</file>

<file path=ppt/tags/tag60.xml><?xml version="1.0" encoding="utf-8"?>
<p:tagLst xmlns:a="http://schemas.openxmlformats.org/drawingml/2006/main" xmlns:r="http://schemas.openxmlformats.org/officeDocument/2006/relationships" xmlns:p="http://schemas.openxmlformats.org/presentationml/2006/main">
  <p:tag name="DVSHAPEID" val="o9brzufu3WYzos2hKeJ1GD"/>
</p:tagLst>
</file>

<file path=ppt/tags/tag61.xml><?xml version="1.0" encoding="utf-8"?>
<p:tagLst xmlns:a="http://schemas.openxmlformats.org/drawingml/2006/main" xmlns:r="http://schemas.openxmlformats.org/officeDocument/2006/relationships" xmlns:p="http://schemas.openxmlformats.org/presentationml/2006/main">
  <p:tag name="DVSHAPEID" val="EX34nqQCaOraRtcnf77ty0"/>
</p:tagLst>
</file>

<file path=ppt/tags/tag62.xml><?xml version="1.0" encoding="utf-8"?>
<p:tagLst xmlns:a="http://schemas.openxmlformats.org/drawingml/2006/main" xmlns:r="http://schemas.openxmlformats.org/officeDocument/2006/relationships" xmlns:p="http://schemas.openxmlformats.org/presentationml/2006/main">
  <p:tag name="DVSHAPEID" val="7E8YLLvG4fg7V0LZ8e4FUy"/>
</p:tagLst>
</file>

<file path=ppt/tags/tag63.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64.xml><?xml version="1.0" encoding="utf-8"?>
<p:tagLst xmlns:a="http://schemas.openxmlformats.org/drawingml/2006/main" xmlns:r="http://schemas.openxmlformats.org/officeDocument/2006/relationships" xmlns:p="http://schemas.openxmlformats.org/presentationml/2006/main">
  <p:tag name="DVSHAPEID" val="gZp5LFzdwhCokWHfl8F3GQ"/>
</p:tagLst>
</file>

<file path=ppt/tags/tag65.xml><?xml version="1.0" encoding="utf-8"?>
<p:tagLst xmlns:a="http://schemas.openxmlformats.org/drawingml/2006/main" xmlns:r="http://schemas.openxmlformats.org/officeDocument/2006/relationships" xmlns:p="http://schemas.openxmlformats.org/presentationml/2006/main">
  <p:tag name="DVSHAPEID" val="0ChXlFYwEvWEh7sltnI7CS"/>
</p:tagLst>
</file>

<file path=ppt/tags/tag7.xml><?xml version="1.0" encoding="utf-8"?>
<p:tagLst xmlns:a="http://schemas.openxmlformats.org/drawingml/2006/main" xmlns:r="http://schemas.openxmlformats.org/officeDocument/2006/relationships" xmlns:p="http://schemas.openxmlformats.org/presentationml/2006/main">
  <p:tag name="DVSHAPEID" val="7Shzl8JJ9GuEfZXToknGGC"/>
</p:tagLst>
</file>

<file path=ppt/tags/tag8.xml><?xml version="1.0" encoding="utf-8"?>
<p:tagLst xmlns:a="http://schemas.openxmlformats.org/drawingml/2006/main" xmlns:r="http://schemas.openxmlformats.org/officeDocument/2006/relationships" xmlns:p="http://schemas.openxmlformats.org/presentationml/2006/main">
  <p:tag name="DVSHAPEID" val="xsQIERWikjOq1h20WuBThg"/>
</p:tagLst>
</file>

<file path=ppt/tags/tag9.xml><?xml version="1.0" encoding="utf-8"?>
<p:tagLst xmlns:a="http://schemas.openxmlformats.org/drawingml/2006/main" xmlns:r="http://schemas.openxmlformats.org/officeDocument/2006/relationships" xmlns:p="http://schemas.openxmlformats.org/presentationml/2006/main">
  <p:tag name="DVSHAPEID" val="Pc29ZkzA0j6vkPJDtRMQlb"/>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smtClean="0">
            <a:latin typeface="Seravek Light"/>
            <a:cs typeface="Seravek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55627</TotalTime>
  <Words>2209</Words>
  <Application>Microsoft Macintosh PowerPoint</Application>
  <PresentationFormat>On-screen Show (16:9)</PresentationFormat>
  <Paragraphs>418</Paragraphs>
  <Slides>43</Slides>
  <Notes>18</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43</vt:i4>
      </vt:variant>
    </vt:vector>
  </HeadingPairs>
  <TitlesOfParts>
    <vt:vector size="59" baseType="lpstr">
      <vt:lpstr>Arial</vt:lpstr>
      <vt:lpstr>Calibri</vt:lpstr>
      <vt:lpstr>Courier</vt:lpstr>
      <vt:lpstr>Helvetica Light</vt:lpstr>
      <vt:lpstr>Helvetica Neue</vt:lpstr>
      <vt:lpstr>Helvetica Neue Medium</vt:lpstr>
      <vt:lpstr>Myriad Pro</vt:lpstr>
      <vt:lpstr>Myriad Pro Semibold</vt:lpstr>
      <vt:lpstr>Segoe UI Semilight</vt:lpstr>
      <vt:lpstr>Seravek</vt:lpstr>
      <vt:lpstr>Seravek ExtraLight</vt:lpstr>
      <vt:lpstr>Seravek Light</vt:lpstr>
      <vt:lpstr>Seravek Medium</vt:lpstr>
      <vt:lpstr>Times New Roman</vt:lpstr>
      <vt:lpstr>Wingdings</vt:lpstr>
      <vt:lpstr>Office Theme</vt:lpstr>
      <vt:lpstr>CSE 141: Introduction to Computer Architecture</vt:lpstr>
      <vt:lpstr>What is Computer Architecture and where does it fit in Computer (Science) Engineering?</vt:lpstr>
      <vt:lpstr>Computer science is all about abstractions</vt:lpstr>
      <vt:lpstr>Computer architects look at the system as a whole and design abstractions</vt:lpstr>
      <vt:lpstr>Good abstractions make it easier to focus on reasoning about one part of a large, complex system</vt:lpstr>
      <vt:lpstr>Good abstractions make it easier to focus on reasoning about one part of a large, complex system</vt:lpstr>
      <vt:lpstr>But what if I’m not going to become a computer architect? </vt:lpstr>
      <vt:lpstr>The real world is full of leaky abstractions</vt:lpstr>
      <vt:lpstr>Architects look across systems to find and improve inefficiencies – always valuable, sometimes critical…</vt:lpstr>
      <vt:lpstr>Course Administrivia</vt:lpstr>
      <vt:lpstr>Course Staff</vt:lpstr>
      <vt:lpstr>Assessments &amp; Workload</vt:lpstr>
      <vt:lpstr>Active engagement is key to effective learning</vt:lpstr>
      <vt:lpstr>And then some modern highlights from here at ucsd</vt:lpstr>
      <vt:lpstr>This class will build up architecture from the fundamentals</vt:lpstr>
      <vt:lpstr>But for the rest of today, I want to highlight the kinds of cool stuff that architects do</vt:lpstr>
      <vt:lpstr>PowerPoint Presentation</vt:lpstr>
      <vt:lpstr>PowerPoint Presentation</vt:lpstr>
      <vt:lpstr>One wild idea: “Approximate Computing”</vt:lpstr>
      <vt:lpstr>Embracing imprecision allows for major gains in performance and energy</vt:lpstr>
      <vt:lpstr>PowerPoint Presentation</vt:lpstr>
      <vt:lpstr>Privacy Preserving Techniques for Inference</vt:lpstr>
      <vt:lpstr>Execution Model </vt:lpstr>
      <vt:lpstr>Rethinking the abstractions</vt:lpstr>
      <vt:lpstr>Memory, Storage, Software, and Architecture in the NVSL</vt:lpstr>
      <vt:lpstr>This is a slide you will encounter in many CE/CSE classes…</vt:lpstr>
      <vt:lpstr>PowerPoint Presentation</vt:lpstr>
      <vt:lpstr>NVSL Students Lead Industry</vt:lpstr>
      <vt:lpstr>Mobilizing the Micro-Ops: Exploiting Context  Sensitive Decoding for Security and Energy  Efficiency</vt:lpstr>
      <vt:lpstr>Leaky abstractions are not always just performance problems…</vt:lpstr>
      <vt:lpstr>Leaky abstractions can be security threats!</vt:lpstr>
      <vt:lpstr>Mobilizing the Micro-Ops Exploiting Translated ISAs</vt:lpstr>
      <vt:lpstr>Mobilizing the Micro-Ops Exploiting Translated ISAs</vt:lpstr>
      <vt:lpstr>Mobilizing the Micro-Ops Exploiting Translated ISAs</vt:lpstr>
      <vt:lpstr>Mobilizing the Micro-Ops Exploiting Translated ISAs</vt:lpstr>
      <vt:lpstr>Context Sensitive Decoding fixes a leaky abstraction</vt:lpstr>
      <vt:lpstr>Performance was king, until we unplugged computers</vt:lpstr>
      <vt:lpstr>I spend my time on graphs that go down and to the right</vt:lpstr>
      <vt:lpstr>Computational platforms will continue to scale</vt:lpstr>
      <vt:lpstr>Energy constraints will play a central role in the evolution of computing platforms</vt:lpstr>
      <vt:lpstr>One of the first challenges was re-thinking how we put together computers</vt:lpstr>
      <vt:lpstr>MBus enabled the of development of dozens of millimeter-scale motes as part of the Michigan Micro Mote (M3) project</vt:lpstr>
      <vt:lpstr>Check out the “World’s Smallest Computer” exhibit at Silicon Valley’s Computer History Museum!</vt:lpstr>
    </vt:vector>
  </TitlesOfParts>
  <Company>University of Michigan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PolyPoint and the First Steps Towards Ubiquitous Localization</dc:title>
  <dc:creator>Patrick Pannuto</dc:creator>
  <cp:lastModifiedBy>Microsoft Office User</cp:lastModifiedBy>
  <cp:revision>976</cp:revision>
  <cp:lastPrinted>2019-01-13T14:54:44Z</cp:lastPrinted>
  <dcterms:created xsi:type="dcterms:W3CDTF">2016-01-31T20:16:06Z</dcterms:created>
  <dcterms:modified xsi:type="dcterms:W3CDTF">2020-09-30T19:51:39Z</dcterms:modified>
</cp:coreProperties>
</file>